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08" r:id="rId2"/>
  </p:sldMasterIdLst>
  <p:notesMasterIdLst>
    <p:notesMasterId r:id="rId35"/>
  </p:notesMasterIdLst>
  <p:handoutMasterIdLst>
    <p:handoutMasterId r:id="rId36"/>
  </p:handoutMasterIdLst>
  <p:sldIdLst>
    <p:sldId id="256" r:id="rId3"/>
    <p:sldId id="261" r:id="rId4"/>
    <p:sldId id="427" r:id="rId5"/>
    <p:sldId id="474" r:id="rId6"/>
    <p:sldId id="475" r:id="rId7"/>
    <p:sldId id="478" r:id="rId8"/>
    <p:sldId id="480" r:id="rId9"/>
    <p:sldId id="481" r:id="rId10"/>
    <p:sldId id="484" r:id="rId11"/>
    <p:sldId id="485" r:id="rId12"/>
    <p:sldId id="486" r:id="rId13"/>
    <p:sldId id="499" r:id="rId14"/>
    <p:sldId id="500" r:id="rId15"/>
    <p:sldId id="501" r:id="rId16"/>
    <p:sldId id="502" r:id="rId17"/>
    <p:sldId id="493" r:id="rId18"/>
    <p:sldId id="503" r:id="rId19"/>
    <p:sldId id="504" r:id="rId20"/>
    <p:sldId id="505" r:id="rId21"/>
    <p:sldId id="506" r:id="rId22"/>
    <p:sldId id="508" r:id="rId23"/>
    <p:sldId id="476" r:id="rId24"/>
    <p:sldId id="509" r:id="rId25"/>
    <p:sldId id="510" r:id="rId26"/>
    <p:sldId id="516" r:id="rId27"/>
    <p:sldId id="513" r:id="rId28"/>
    <p:sldId id="517" r:id="rId29"/>
    <p:sldId id="518" r:id="rId30"/>
    <p:sldId id="519" r:id="rId31"/>
    <p:sldId id="514" r:id="rId32"/>
    <p:sldId id="515" r:id="rId33"/>
    <p:sldId id="259" r:id="rId34"/>
  </p:sldIdLst>
  <p:sldSz cx="12192000" cy="6858000"/>
  <p:notesSz cx="6797675" cy="9926638"/>
  <p:embeddedFontLst>
    <p:embeddedFont>
      <p:font typeface="맑은 고딕" panose="020B0503020000020004" pitchFamily="50" charset="-127"/>
      <p:regular r:id="rId37"/>
      <p:bold r:id="rId38"/>
    </p:embeddedFont>
    <p:embeddedFont>
      <p:font typeface="나눔스퀘어 ExtraBold" panose="020B0600000101010101" pitchFamily="50" charset="-127"/>
      <p:bold r:id="rId39"/>
    </p:embeddedFont>
    <p:embeddedFont>
      <p:font typeface="나눔스퀘어" panose="020B0600000101010101" pitchFamily="50" charset="-127"/>
      <p:regular r:id="rId40"/>
    </p:embeddedFont>
    <p:embeddedFont>
      <p:font typeface="HY헤드라인M" panose="02030600000101010101" pitchFamily="18" charset="-127"/>
      <p:regular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나눔스퀘어 Bold" panose="020B0600000101010101" pitchFamily="50" charset="-127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537" userDrawn="1">
          <p15:clr>
            <a:srgbClr val="A4A3A4"/>
          </p15:clr>
        </p15:guide>
        <p15:guide id="3" pos="166" userDrawn="1">
          <p15:clr>
            <a:srgbClr val="A4A3A4"/>
          </p15:clr>
        </p15:guide>
        <p15:guide id="5" orient="horz" pos="368" userDrawn="1">
          <p15:clr>
            <a:srgbClr val="A4A3A4"/>
          </p15:clr>
        </p15:guide>
        <p15:guide id="7" orient="horz" pos="4065" userDrawn="1">
          <p15:clr>
            <a:srgbClr val="A4A3A4"/>
          </p15:clr>
        </p15:guide>
        <p15:guide id="8" orient="horz" pos="3906" userDrawn="1">
          <p15:clr>
            <a:srgbClr val="A4A3A4"/>
          </p15:clr>
        </p15:guide>
        <p15:guide id="11" orient="horz" pos="2205" userDrawn="1">
          <p15:clr>
            <a:srgbClr val="A4A3A4"/>
          </p15:clr>
        </p15:guide>
        <p15:guide id="1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BCD1E3"/>
    <a:srgbClr val="F8CBAD"/>
    <a:srgbClr val="7F93AD"/>
    <a:srgbClr val="27303D"/>
    <a:srgbClr val="D9D9D9"/>
    <a:srgbClr val="F0F0F0"/>
    <a:srgbClr val="BCBCBC"/>
    <a:srgbClr val="F2F2F2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4660"/>
  </p:normalViewPr>
  <p:slideViewPr>
    <p:cSldViewPr snapToGrid="0">
      <p:cViewPr varScale="1">
        <p:scale>
          <a:sx n="77" d="100"/>
          <a:sy n="77" d="100"/>
        </p:scale>
        <p:origin x="972" y="90"/>
      </p:cViewPr>
      <p:guideLst>
        <p:guide pos="7537"/>
        <p:guide pos="166"/>
        <p:guide orient="horz" pos="368"/>
        <p:guide orient="horz" pos="4065"/>
        <p:guide orient="horz" pos="3906"/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합계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임부-출산용품</c:v>
                </c:pt>
                <c:pt idx="1">
                  <c:v>튼살화장품</c:v>
                </c:pt>
                <c:pt idx="2">
                  <c:v>임산부유산균</c:v>
                </c:pt>
                <c:pt idx="3">
                  <c:v>임산부팬티- 임산부레깅스</c:v>
                </c:pt>
                <c:pt idx="4">
                  <c:v>수유브라 - 수유복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264319</c:v>
                </c:pt>
                <c:pt idx="1">
                  <c:v>168725</c:v>
                </c:pt>
                <c:pt idx="2">
                  <c:v>86115</c:v>
                </c:pt>
                <c:pt idx="3">
                  <c:v>63431</c:v>
                </c:pt>
                <c:pt idx="4">
                  <c:v>44804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F8-45E0-BCA2-7C37CB4BD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713664"/>
        <c:axId val="89731840"/>
      </c:barChart>
      <c:catAx>
        <c:axId val="89713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89731840"/>
        <c:crosses val="autoZero"/>
        <c:auto val="1"/>
        <c:lblAlgn val="ctr"/>
        <c:lblOffset val="100"/>
        <c:noMultiLvlLbl val="0"/>
      </c:catAx>
      <c:valAx>
        <c:axId val="89731840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89713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605901494997618"/>
          <c:y val="0.12268519768142594"/>
          <c:w val="0.78010224889551738"/>
          <c:h val="0.85949135364846418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네이버블로그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임부 | 출산용품</c:v>
                </c:pt>
                <c:pt idx="1">
                  <c:v>튼살화장품</c:v>
                </c:pt>
                <c:pt idx="2">
                  <c:v>임산부유산균</c:v>
                </c:pt>
                <c:pt idx="3">
                  <c:v>임산부팬티|레깅스</c:v>
                </c:pt>
                <c:pt idx="4">
                  <c:v>수유브라|수유복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 formatCode="#,##0">
                  <c:v>205316</c:v>
                </c:pt>
                <c:pt idx="1">
                  <c:v>97454</c:v>
                </c:pt>
                <c:pt idx="2" formatCode="#,##0">
                  <c:v>82492</c:v>
                </c:pt>
                <c:pt idx="3" formatCode="#,##0">
                  <c:v>59246</c:v>
                </c:pt>
                <c:pt idx="4" formatCode="#,##0">
                  <c:v>30960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04-40F0-9888-485584BE42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네이버 카페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임부 | 출산용품</c:v>
                </c:pt>
                <c:pt idx="1">
                  <c:v>튼살화장품</c:v>
                </c:pt>
                <c:pt idx="2">
                  <c:v>임산부유산균</c:v>
                </c:pt>
                <c:pt idx="3">
                  <c:v>임산부팬티|레깅스</c:v>
                </c:pt>
                <c:pt idx="4">
                  <c:v>수유브라|수유복</c:v>
                </c:pt>
              </c:strCache>
            </c:strRef>
          </c:cat>
          <c:val>
            <c:numRef>
              <c:f>Sheet1!$C$2:$C$6</c:f>
              <c:numCache>
                <c:formatCode>#,##0</c:formatCode>
                <c:ptCount val="5"/>
                <c:pt idx="0">
                  <c:v>58560</c:v>
                </c:pt>
                <c:pt idx="1">
                  <c:v>17206</c:v>
                </c:pt>
                <c:pt idx="2">
                  <c:v>3503</c:v>
                </c:pt>
                <c:pt idx="3">
                  <c:v>4148</c:v>
                </c:pt>
                <c:pt idx="4">
                  <c:v>13795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04-40F0-9888-485584BE42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다음카페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임부 | 출산용품</c:v>
                </c:pt>
                <c:pt idx="1">
                  <c:v>튼살화장품</c:v>
                </c:pt>
                <c:pt idx="2">
                  <c:v>임산부유산균</c:v>
                </c:pt>
                <c:pt idx="3">
                  <c:v>임산부팬티|레깅스</c:v>
                </c:pt>
                <c:pt idx="4">
                  <c:v>수유브라|수유복</c:v>
                </c:pt>
              </c:strCache>
            </c:strRef>
          </c:cat>
          <c:val>
            <c:numRef>
              <c:f>Sheet1!$D$2:$D$6</c:f>
              <c:numCache>
                <c:formatCode>_(* #,##0_);_(* \(#,##0\);_(* "-"_);_(@_)</c:formatCode>
                <c:ptCount val="5"/>
                <c:pt idx="0">
                  <c:v>5870</c:v>
                </c:pt>
                <c:pt idx="1">
                  <c:v>631</c:v>
                </c:pt>
                <c:pt idx="2">
                  <c:v>1630</c:v>
                </c:pt>
                <c:pt idx="3">
                  <c:v>323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04-40F0-9888-485584BE4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91884928"/>
        <c:axId val="91890816"/>
      </c:barChart>
      <c:catAx>
        <c:axId val="91884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91890816"/>
        <c:crosses val="autoZero"/>
        <c:auto val="1"/>
        <c:lblAlgn val="ctr"/>
        <c:lblOffset val="100"/>
        <c:noMultiLvlLbl val="0"/>
      </c:catAx>
      <c:valAx>
        <c:axId val="91890816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one"/>
        <c:crossAx val="9188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6796301358404858"/>
          <c:y val="2.1650329002604579E-2"/>
          <c:w val="0.77906368110210766"/>
          <c:h val="6.88940744867920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Sheet1!$A$2:$A$17</c:f>
              <c:strCache>
                <c:ptCount val="16"/>
                <c:pt idx="0">
                  <c:v>임산부</c:v>
                </c:pt>
                <c:pt idx="1">
                  <c:v>튼살</c:v>
                </c:pt>
                <c:pt idx="2">
                  <c:v>완화</c:v>
                </c:pt>
                <c:pt idx="3">
                  <c:v>오일</c:v>
                </c:pt>
                <c:pt idx="4">
                  <c:v>클라란스</c:v>
                </c:pt>
                <c:pt idx="5">
                  <c:v>추천</c:v>
                </c:pt>
                <c:pt idx="6">
                  <c:v>사용</c:v>
                </c:pt>
                <c:pt idx="7">
                  <c:v>선물</c:v>
                </c:pt>
                <c:pt idx="8">
                  <c:v>임신</c:v>
                </c:pt>
                <c:pt idx="9">
                  <c:v>제품</c:v>
                </c:pt>
                <c:pt idx="10">
                  <c:v>바디</c:v>
                </c:pt>
                <c:pt idx="11">
                  <c:v>세트</c:v>
                </c:pt>
                <c:pt idx="12">
                  <c:v>로션</c:v>
                </c:pt>
                <c:pt idx="13">
                  <c:v>완화크림</c:v>
                </c:pt>
                <c:pt idx="14">
                  <c:v>발림성</c:v>
                </c:pt>
                <c:pt idx="15">
                  <c:v>바이오</c:v>
                </c:pt>
              </c:strCache>
            </c:strRef>
          </c:cat>
          <c:val>
            <c:numRef>
              <c:f>Sheet1!$B$2:$B$17</c:f>
              <c:numCache>
                <c:formatCode>0.00%</c:formatCode>
                <c:ptCount val="16"/>
                <c:pt idx="0">
                  <c:v>0.15900000000000003</c:v>
                </c:pt>
                <c:pt idx="1">
                  <c:v>0.14090000000000003</c:v>
                </c:pt>
                <c:pt idx="2">
                  <c:v>8.8100000000000039E-2</c:v>
                </c:pt>
                <c:pt idx="3">
                  <c:v>6.6000000000000003E-2</c:v>
                </c:pt>
                <c:pt idx="4">
                  <c:v>4.8500000000000001E-2</c:v>
                </c:pt>
                <c:pt idx="5">
                  <c:v>4.6300000000000001E-2</c:v>
                </c:pt>
                <c:pt idx="6">
                  <c:v>3.740000000000001E-2</c:v>
                </c:pt>
                <c:pt idx="7">
                  <c:v>3.3000000000000002E-2</c:v>
                </c:pt>
                <c:pt idx="8">
                  <c:v>3.3000000000000002E-2</c:v>
                </c:pt>
                <c:pt idx="9">
                  <c:v>3.0800000000000004E-2</c:v>
                </c:pt>
                <c:pt idx="10">
                  <c:v>1.7600000000000001E-2</c:v>
                </c:pt>
                <c:pt idx="11">
                  <c:v>1.3200000000000002E-2</c:v>
                </c:pt>
                <c:pt idx="12">
                  <c:v>1.3200000000000002E-2</c:v>
                </c:pt>
                <c:pt idx="13">
                  <c:v>1.3200000000000002E-2</c:v>
                </c:pt>
                <c:pt idx="14">
                  <c:v>8.8000000000000023E-3</c:v>
                </c:pt>
                <c:pt idx="15">
                  <c:v>8.8000000000000023E-3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2F-4AB2-94A7-DAD0BAF21E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임산부</c:v>
                </c:pt>
                <c:pt idx="1">
                  <c:v>튼살</c:v>
                </c:pt>
                <c:pt idx="2">
                  <c:v>완화</c:v>
                </c:pt>
                <c:pt idx="3">
                  <c:v>오일</c:v>
                </c:pt>
                <c:pt idx="4">
                  <c:v>클라란스</c:v>
                </c:pt>
                <c:pt idx="5">
                  <c:v>추천</c:v>
                </c:pt>
                <c:pt idx="6">
                  <c:v>사용</c:v>
                </c:pt>
                <c:pt idx="7">
                  <c:v>선물</c:v>
                </c:pt>
                <c:pt idx="8">
                  <c:v>임신</c:v>
                </c:pt>
                <c:pt idx="9">
                  <c:v>제품</c:v>
                </c:pt>
                <c:pt idx="10">
                  <c:v>바디</c:v>
                </c:pt>
                <c:pt idx="11">
                  <c:v>세트</c:v>
                </c:pt>
                <c:pt idx="12">
                  <c:v>로션</c:v>
                </c:pt>
                <c:pt idx="13">
                  <c:v>완화크림</c:v>
                </c:pt>
                <c:pt idx="14">
                  <c:v>발림성</c:v>
                </c:pt>
                <c:pt idx="15">
                  <c:v>바이오</c:v>
                </c:pt>
              </c:strCache>
            </c:strRef>
          </c:cat>
          <c:val>
            <c:numRef>
              <c:f>Sheet1!$C$2:$C$17</c:f>
              <c:numCache>
                <c:formatCode>General</c:formatCode>
                <c:ptCount val="16"/>
              </c:numCache>
            </c:numRef>
          </c:val>
          <c:extLst>
            <c:ext xmlns:c16="http://schemas.microsoft.com/office/drawing/2014/chart" uri="{C3380CC4-5D6E-409C-BE32-E72D297353CC}">
              <c16:uniqueId val="{00000001-072F-4AB2-94A7-DAD0BAF21EF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임산부</c:v>
                </c:pt>
                <c:pt idx="1">
                  <c:v>튼살</c:v>
                </c:pt>
                <c:pt idx="2">
                  <c:v>완화</c:v>
                </c:pt>
                <c:pt idx="3">
                  <c:v>오일</c:v>
                </c:pt>
                <c:pt idx="4">
                  <c:v>클라란스</c:v>
                </c:pt>
                <c:pt idx="5">
                  <c:v>추천</c:v>
                </c:pt>
                <c:pt idx="6">
                  <c:v>사용</c:v>
                </c:pt>
                <c:pt idx="7">
                  <c:v>선물</c:v>
                </c:pt>
                <c:pt idx="8">
                  <c:v>임신</c:v>
                </c:pt>
                <c:pt idx="9">
                  <c:v>제품</c:v>
                </c:pt>
                <c:pt idx="10">
                  <c:v>바디</c:v>
                </c:pt>
                <c:pt idx="11">
                  <c:v>세트</c:v>
                </c:pt>
                <c:pt idx="12">
                  <c:v>로션</c:v>
                </c:pt>
                <c:pt idx="13">
                  <c:v>완화크림</c:v>
                </c:pt>
                <c:pt idx="14">
                  <c:v>발림성</c:v>
                </c:pt>
                <c:pt idx="15">
                  <c:v>바이오</c:v>
                </c:pt>
              </c:strCache>
            </c:strRef>
          </c:cat>
          <c:val>
            <c:numRef>
              <c:f>Sheet1!$D$2:$D$17</c:f>
              <c:numCache>
                <c:formatCode>General</c:formatCode>
                <c:ptCount val="16"/>
              </c:numCache>
            </c:numRef>
          </c:val>
          <c:extLst>
            <c:ext xmlns:c16="http://schemas.microsoft.com/office/drawing/2014/chart" uri="{C3380CC4-5D6E-409C-BE32-E72D297353CC}">
              <c16:uniqueId val="{00000002-072F-4AB2-94A7-DAD0BAF21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3593088"/>
        <c:axId val="103594624"/>
      </c:barChart>
      <c:catAx>
        <c:axId val="1035930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3594624"/>
        <c:crosses val="autoZero"/>
        <c:auto val="1"/>
        <c:lblAlgn val="ctr"/>
        <c:lblOffset val="100"/>
        <c:noMultiLvlLbl val="0"/>
      </c:catAx>
      <c:valAx>
        <c:axId val="103594624"/>
        <c:scaling>
          <c:orientation val="minMax"/>
          <c:max val="0.3000000000000001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3593088"/>
        <c:crosses val="autoZero"/>
        <c:crossBetween val="between"/>
      </c:valAx>
      <c:spPr>
        <a:noFill/>
        <a:ln>
          <a:solidFill>
            <a:schemeClr val="accent3">
              <a:alpha val="97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solidFill>
        <a:schemeClr val="accent3"/>
      </a:solidFill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Sheet1!$A$2:$A$17</c:f>
              <c:strCache>
                <c:ptCount val="16"/>
                <c:pt idx="0">
                  <c:v>임산부</c:v>
                </c:pt>
                <c:pt idx="1">
                  <c:v>오일</c:v>
                </c:pt>
                <c:pt idx="2">
                  <c:v>튼살</c:v>
                </c:pt>
                <c:pt idx="3">
                  <c:v>세럼</c:v>
                </c:pt>
                <c:pt idx="4">
                  <c:v>선물</c:v>
                </c:pt>
                <c:pt idx="5">
                  <c:v>사용</c:v>
                </c:pt>
                <c:pt idx="6">
                  <c:v>임신</c:v>
                </c:pt>
                <c:pt idx="7">
                  <c:v>지인</c:v>
                </c:pt>
                <c:pt idx="8">
                  <c:v>세트</c:v>
                </c:pt>
                <c:pt idx="9">
                  <c:v>소앙콤쁠레</c:v>
                </c:pt>
                <c:pt idx="10">
                  <c:v>추천</c:v>
                </c:pt>
                <c:pt idx="11">
                  <c:v>비오템</c:v>
                </c:pt>
                <c:pt idx="12">
                  <c:v>바디</c:v>
                </c:pt>
                <c:pt idx="13">
                  <c:v>화장품</c:v>
                </c:pt>
                <c:pt idx="14">
                  <c:v>피부</c:v>
                </c:pt>
                <c:pt idx="15">
                  <c:v>로션</c:v>
                </c:pt>
              </c:strCache>
            </c:strRef>
          </c:cat>
          <c:val>
            <c:numRef>
              <c:f>Sheet1!$B$2:$B$17</c:f>
              <c:numCache>
                <c:formatCode>0.00%</c:formatCode>
                <c:ptCount val="16"/>
                <c:pt idx="0">
                  <c:v>0.19800000000000001</c:v>
                </c:pt>
                <c:pt idx="1">
                  <c:v>0.13289999999999999</c:v>
                </c:pt>
                <c:pt idx="2">
                  <c:v>0.12410000000000002</c:v>
                </c:pt>
                <c:pt idx="3">
                  <c:v>5.6400000000000006E-2</c:v>
                </c:pt>
                <c:pt idx="4">
                  <c:v>5.2600000000000001E-2</c:v>
                </c:pt>
                <c:pt idx="5">
                  <c:v>4.1500000000000002E-2</c:v>
                </c:pt>
                <c:pt idx="6">
                  <c:v>3.85E-2</c:v>
                </c:pt>
                <c:pt idx="7">
                  <c:v>3.4599999999999999E-2</c:v>
                </c:pt>
                <c:pt idx="8">
                  <c:v>3.2600000000000004E-2</c:v>
                </c:pt>
                <c:pt idx="9">
                  <c:v>2.6700000000000002E-2</c:v>
                </c:pt>
                <c:pt idx="10">
                  <c:v>2.07E-2</c:v>
                </c:pt>
                <c:pt idx="11">
                  <c:v>1.9800000000000005E-2</c:v>
                </c:pt>
                <c:pt idx="12">
                  <c:v>1.7800000000000003E-2</c:v>
                </c:pt>
                <c:pt idx="13">
                  <c:v>1.7800000000000003E-2</c:v>
                </c:pt>
                <c:pt idx="14">
                  <c:v>1.1800000000000003E-2</c:v>
                </c:pt>
                <c:pt idx="15">
                  <c:v>1.0800000000000002E-2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68-4ABC-9CDF-5D561AB749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임산부</c:v>
                </c:pt>
                <c:pt idx="1">
                  <c:v>오일</c:v>
                </c:pt>
                <c:pt idx="2">
                  <c:v>튼살</c:v>
                </c:pt>
                <c:pt idx="3">
                  <c:v>세럼</c:v>
                </c:pt>
                <c:pt idx="4">
                  <c:v>선물</c:v>
                </c:pt>
                <c:pt idx="5">
                  <c:v>사용</c:v>
                </c:pt>
                <c:pt idx="6">
                  <c:v>임신</c:v>
                </c:pt>
                <c:pt idx="7">
                  <c:v>지인</c:v>
                </c:pt>
                <c:pt idx="8">
                  <c:v>세트</c:v>
                </c:pt>
                <c:pt idx="9">
                  <c:v>소앙콤쁠레</c:v>
                </c:pt>
                <c:pt idx="10">
                  <c:v>추천</c:v>
                </c:pt>
                <c:pt idx="11">
                  <c:v>비오템</c:v>
                </c:pt>
                <c:pt idx="12">
                  <c:v>바디</c:v>
                </c:pt>
                <c:pt idx="13">
                  <c:v>화장품</c:v>
                </c:pt>
                <c:pt idx="14">
                  <c:v>피부</c:v>
                </c:pt>
                <c:pt idx="15">
                  <c:v>로션</c:v>
                </c:pt>
              </c:strCache>
            </c:strRef>
          </c:cat>
          <c:val>
            <c:numRef>
              <c:f>Sheet1!$C$2:$C$17</c:f>
              <c:numCache>
                <c:formatCode>General</c:formatCode>
                <c:ptCount val="16"/>
              </c:numCache>
            </c:numRef>
          </c:val>
          <c:extLst>
            <c:ext xmlns:c16="http://schemas.microsoft.com/office/drawing/2014/chart" uri="{C3380CC4-5D6E-409C-BE32-E72D297353CC}">
              <c16:uniqueId val="{00000001-6868-4ABC-9CDF-5D561AB749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임산부</c:v>
                </c:pt>
                <c:pt idx="1">
                  <c:v>오일</c:v>
                </c:pt>
                <c:pt idx="2">
                  <c:v>튼살</c:v>
                </c:pt>
                <c:pt idx="3">
                  <c:v>세럼</c:v>
                </c:pt>
                <c:pt idx="4">
                  <c:v>선물</c:v>
                </c:pt>
                <c:pt idx="5">
                  <c:v>사용</c:v>
                </c:pt>
                <c:pt idx="6">
                  <c:v>임신</c:v>
                </c:pt>
                <c:pt idx="7">
                  <c:v>지인</c:v>
                </c:pt>
                <c:pt idx="8">
                  <c:v>세트</c:v>
                </c:pt>
                <c:pt idx="9">
                  <c:v>소앙콤쁠레</c:v>
                </c:pt>
                <c:pt idx="10">
                  <c:v>추천</c:v>
                </c:pt>
                <c:pt idx="11">
                  <c:v>비오템</c:v>
                </c:pt>
                <c:pt idx="12">
                  <c:v>바디</c:v>
                </c:pt>
                <c:pt idx="13">
                  <c:v>화장품</c:v>
                </c:pt>
                <c:pt idx="14">
                  <c:v>피부</c:v>
                </c:pt>
                <c:pt idx="15">
                  <c:v>로션</c:v>
                </c:pt>
              </c:strCache>
            </c:strRef>
          </c:cat>
          <c:val>
            <c:numRef>
              <c:f>Sheet1!$D$2:$D$17</c:f>
              <c:numCache>
                <c:formatCode>General</c:formatCode>
                <c:ptCount val="16"/>
              </c:numCache>
            </c:numRef>
          </c:val>
          <c:extLst>
            <c:ext xmlns:c16="http://schemas.microsoft.com/office/drawing/2014/chart" uri="{C3380CC4-5D6E-409C-BE32-E72D297353CC}">
              <c16:uniqueId val="{00000002-6868-4ABC-9CDF-5D561AB749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3803904"/>
        <c:axId val="103822080"/>
      </c:barChart>
      <c:catAx>
        <c:axId val="103803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3822080"/>
        <c:crosses val="autoZero"/>
        <c:auto val="1"/>
        <c:lblAlgn val="ctr"/>
        <c:lblOffset val="100"/>
        <c:noMultiLvlLbl val="0"/>
      </c:catAx>
      <c:valAx>
        <c:axId val="103822080"/>
        <c:scaling>
          <c:orientation val="minMax"/>
          <c:max val="0.3000000000000001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3803904"/>
        <c:crosses val="autoZero"/>
        <c:crossBetween val="between"/>
      </c:valAx>
      <c:spPr>
        <a:noFill/>
        <a:ln>
          <a:solidFill>
            <a:schemeClr val="accent3">
              <a:alpha val="97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solidFill>
        <a:schemeClr val="accent3"/>
      </a:solidFill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Sheet1!$A$2:$A$17</c:f>
              <c:strCache>
                <c:ptCount val="16"/>
                <c:pt idx="0">
                  <c:v>매터니티</c:v>
                </c:pt>
                <c:pt idx="1">
                  <c:v>임산부</c:v>
                </c:pt>
                <c:pt idx="2">
                  <c:v>선물</c:v>
                </c:pt>
                <c:pt idx="3">
                  <c:v>임신</c:v>
                </c:pt>
                <c:pt idx="4">
                  <c:v>제품</c:v>
                </c:pt>
                <c:pt idx="5">
                  <c:v>아기</c:v>
                </c:pt>
                <c:pt idx="6">
                  <c:v>튼살</c:v>
                </c:pt>
                <c:pt idx="7">
                  <c:v>사용</c:v>
                </c:pt>
                <c:pt idx="8">
                  <c:v>샘플</c:v>
                </c:pt>
                <c:pt idx="9">
                  <c:v>오일</c:v>
                </c:pt>
                <c:pt idx="10">
                  <c:v>추천</c:v>
                </c:pt>
                <c:pt idx="11">
                  <c:v>피부</c:v>
                </c:pt>
                <c:pt idx="12">
                  <c:v>로션</c:v>
                </c:pt>
                <c:pt idx="13">
                  <c:v>마사지</c:v>
                </c:pt>
                <c:pt idx="14">
                  <c:v>출산</c:v>
                </c:pt>
                <c:pt idx="15">
                  <c:v>성분</c:v>
                </c:pt>
              </c:strCache>
            </c:strRef>
          </c:cat>
          <c:val>
            <c:numRef>
              <c:f>Sheet1!$B$2:$B$17</c:f>
              <c:numCache>
                <c:formatCode>0.00%</c:formatCode>
                <c:ptCount val="16"/>
                <c:pt idx="0">
                  <c:v>0.17800000000000002</c:v>
                </c:pt>
                <c:pt idx="1">
                  <c:v>7.7200000000000019E-2</c:v>
                </c:pt>
                <c:pt idx="2">
                  <c:v>4.4500000000000005E-2</c:v>
                </c:pt>
                <c:pt idx="3">
                  <c:v>4.1500000000000002E-2</c:v>
                </c:pt>
                <c:pt idx="4">
                  <c:v>4.1500000000000002E-2</c:v>
                </c:pt>
                <c:pt idx="5">
                  <c:v>4.1500000000000002E-2</c:v>
                </c:pt>
                <c:pt idx="6">
                  <c:v>3.85E-2</c:v>
                </c:pt>
                <c:pt idx="7">
                  <c:v>3.5600000000000007E-2</c:v>
                </c:pt>
                <c:pt idx="8">
                  <c:v>3.2600000000000004E-2</c:v>
                </c:pt>
                <c:pt idx="9">
                  <c:v>2.6700000000000002E-2</c:v>
                </c:pt>
                <c:pt idx="10">
                  <c:v>2.07E-2</c:v>
                </c:pt>
                <c:pt idx="11">
                  <c:v>2.07E-2</c:v>
                </c:pt>
                <c:pt idx="12">
                  <c:v>1.7800000000000003E-2</c:v>
                </c:pt>
                <c:pt idx="13">
                  <c:v>1.7800000000000003E-2</c:v>
                </c:pt>
                <c:pt idx="14">
                  <c:v>1.1800000000000003E-2</c:v>
                </c:pt>
                <c:pt idx="15">
                  <c:v>1.1800000000000003E-2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2B-46C2-B46C-B5C433E9BE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매터니티</c:v>
                </c:pt>
                <c:pt idx="1">
                  <c:v>임산부</c:v>
                </c:pt>
                <c:pt idx="2">
                  <c:v>선물</c:v>
                </c:pt>
                <c:pt idx="3">
                  <c:v>임신</c:v>
                </c:pt>
                <c:pt idx="4">
                  <c:v>제품</c:v>
                </c:pt>
                <c:pt idx="5">
                  <c:v>아기</c:v>
                </c:pt>
                <c:pt idx="6">
                  <c:v>튼살</c:v>
                </c:pt>
                <c:pt idx="7">
                  <c:v>사용</c:v>
                </c:pt>
                <c:pt idx="8">
                  <c:v>샘플</c:v>
                </c:pt>
                <c:pt idx="9">
                  <c:v>오일</c:v>
                </c:pt>
                <c:pt idx="10">
                  <c:v>추천</c:v>
                </c:pt>
                <c:pt idx="11">
                  <c:v>피부</c:v>
                </c:pt>
                <c:pt idx="12">
                  <c:v>로션</c:v>
                </c:pt>
                <c:pt idx="13">
                  <c:v>마사지</c:v>
                </c:pt>
                <c:pt idx="14">
                  <c:v>출산</c:v>
                </c:pt>
                <c:pt idx="15">
                  <c:v>성분</c:v>
                </c:pt>
              </c:strCache>
            </c:strRef>
          </c:cat>
          <c:val>
            <c:numRef>
              <c:f>Sheet1!$C$2:$C$17</c:f>
              <c:numCache>
                <c:formatCode>General</c:formatCode>
                <c:ptCount val="16"/>
              </c:numCache>
            </c:numRef>
          </c:val>
          <c:extLst>
            <c:ext xmlns:c16="http://schemas.microsoft.com/office/drawing/2014/chart" uri="{C3380CC4-5D6E-409C-BE32-E72D297353CC}">
              <c16:uniqueId val="{00000001-632B-46C2-B46C-B5C433E9BE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매터니티</c:v>
                </c:pt>
                <c:pt idx="1">
                  <c:v>임산부</c:v>
                </c:pt>
                <c:pt idx="2">
                  <c:v>선물</c:v>
                </c:pt>
                <c:pt idx="3">
                  <c:v>임신</c:v>
                </c:pt>
                <c:pt idx="4">
                  <c:v>제품</c:v>
                </c:pt>
                <c:pt idx="5">
                  <c:v>아기</c:v>
                </c:pt>
                <c:pt idx="6">
                  <c:v>튼살</c:v>
                </c:pt>
                <c:pt idx="7">
                  <c:v>사용</c:v>
                </c:pt>
                <c:pt idx="8">
                  <c:v>샘플</c:v>
                </c:pt>
                <c:pt idx="9">
                  <c:v>오일</c:v>
                </c:pt>
                <c:pt idx="10">
                  <c:v>추천</c:v>
                </c:pt>
                <c:pt idx="11">
                  <c:v>피부</c:v>
                </c:pt>
                <c:pt idx="12">
                  <c:v>로션</c:v>
                </c:pt>
                <c:pt idx="13">
                  <c:v>마사지</c:v>
                </c:pt>
                <c:pt idx="14">
                  <c:v>출산</c:v>
                </c:pt>
                <c:pt idx="15">
                  <c:v>성분</c:v>
                </c:pt>
              </c:strCache>
            </c:strRef>
          </c:cat>
          <c:val>
            <c:numRef>
              <c:f>Sheet1!$D$2:$D$17</c:f>
              <c:numCache>
                <c:formatCode>General</c:formatCode>
                <c:ptCount val="16"/>
              </c:numCache>
            </c:numRef>
          </c:val>
          <c:extLst>
            <c:ext xmlns:c16="http://schemas.microsoft.com/office/drawing/2014/chart" uri="{C3380CC4-5D6E-409C-BE32-E72D297353CC}">
              <c16:uniqueId val="{00000002-632B-46C2-B46C-B5C433E9BE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9324544"/>
        <c:axId val="109342720"/>
      </c:barChart>
      <c:catAx>
        <c:axId val="109324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342720"/>
        <c:crosses val="autoZero"/>
        <c:auto val="1"/>
        <c:lblAlgn val="ctr"/>
        <c:lblOffset val="100"/>
        <c:noMultiLvlLbl val="0"/>
      </c:catAx>
      <c:valAx>
        <c:axId val="109342720"/>
        <c:scaling>
          <c:orientation val="minMax"/>
          <c:max val="0.3000000000000001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324544"/>
        <c:crosses val="autoZero"/>
        <c:crossBetween val="between"/>
      </c:valAx>
      <c:spPr>
        <a:noFill/>
        <a:ln>
          <a:solidFill>
            <a:schemeClr val="accent3">
              <a:alpha val="97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solidFill>
        <a:schemeClr val="accent3"/>
      </a:solidFill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로션</c:v>
                </c:pt>
                <c:pt idx="1">
                  <c:v>아기</c:v>
                </c:pt>
                <c:pt idx="2">
                  <c:v>사용</c:v>
                </c:pt>
                <c:pt idx="3">
                  <c:v>대용량</c:v>
                </c:pt>
                <c:pt idx="4">
                  <c:v>임산부</c:v>
                </c:pt>
                <c:pt idx="5">
                  <c:v>오일</c:v>
                </c:pt>
                <c:pt idx="6">
                  <c:v>피지오겔</c:v>
                </c:pt>
                <c:pt idx="7">
                  <c:v>추천</c:v>
                </c:pt>
                <c:pt idx="8">
                  <c:v>산통</c:v>
                </c:pt>
                <c:pt idx="9">
                  <c:v>마사지</c:v>
                </c:pt>
                <c:pt idx="10">
                  <c:v>보습</c:v>
                </c:pt>
              </c:strCache>
            </c:strRef>
          </c:cat>
          <c:val>
            <c:numRef>
              <c:f>Sheet1!$B$2:$B$12</c:f>
              <c:numCache>
                <c:formatCode>0.00%</c:formatCode>
                <c:ptCount val="11"/>
                <c:pt idx="0">
                  <c:v>0.21560000000000001</c:v>
                </c:pt>
                <c:pt idx="1">
                  <c:v>0.16669999999999999</c:v>
                </c:pt>
                <c:pt idx="2">
                  <c:v>7.8400000000000011E-2</c:v>
                </c:pt>
                <c:pt idx="3">
                  <c:v>6.8599999999999994E-2</c:v>
                </c:pt>
                <c:pt idx="4">
                  <c:v>5.8800000000000005E-2</c:v>
                </c:pt>
                <c:pt idx="5">
                  <c:v>4.9000000000000009E-2</c:v>
                </c:pt>
                <c:pt idx="6">
                  <c:v>4.9000000000000009E-2</c:v>
                </c:pt>
                <c:pt idx="7">
                  <c:v>3.5600000000000007E-2</c:v>
                </c:pt>
                <c:pt idx="8">
                  <c:v>3.2600000000000004E-2</c:v>
                </c:pt>
                <c:pt idx="9">
                  <c:v>2.6700000000000002E-2</c:v>
                </c:pt>
                <c:pt idx="10">
                  <c:v>1.9599999999999999E-2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68-4B65-94EA-293CD284D1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로션</c:v>
                </c:pt>
                <c:pt idx="1">
                  <c:v>아기</c:v>
                </c:pt>
                <c:pt idx="2">
                  <c:v>사용</c:v>
                </c:pt>
                <c:pt idx="3">
                  <c:v>대용량</c:v>
                </c:pt>
                <c:pt idx="4">
                  <c:v>임산부</c:v>
                </c:pt>
                <c:pt idx="5">
                  <c:v>오일</c:v>
                </c:pt>
                <c:pt idx="6">
                  <c:v>피지오겔</c:v>
                </c:pt>
                <c:pt idx="7">
                  <c:v>추천</c:v>
                </c:pt>
                <c:pt idx="8">
                  <c:v>산통</c:v>
                </c:pt>
                <c:pt idx="9">
                  <c:v>마사지</c:v>
                </c:pt>
                <c:pt idx="10">
                  <c:v>보습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1-4468-4B65-94EA-293CD284D1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로션</c:v>
                </c:pt>
                <c:pt idx="1">
                  <c:v>아기</c:v>
                </c:pt>
                <c:pt idx="2">
                  <c:v>사용</c:v>
                </c:pt>
                <c:pt idx="3">
                  <c:v>대용량</c:v>
                </c:pt>
                <c:pt idx="4">
                  <c:v>임산부</c:v>
                </c:pt>
                <c:pt idx="5">
                  <c:v>오일</c:v>
                </c:pt>
                <c:pt idx="6">
                  <c:v>피지오겔</c:v>
                </c:pt>
                <c:pt idx="7">
                  <c:v>추천</c:v>
                </c:pt>
                <c:pt idx="8">
                  <c:v>산통</c:v>
                </c:pt>
                <c:pt idx="9">
                  <c:v>마사지</c:v>
                </c:pt>
                <c:pt idx="10">
                  <c:v>보습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2-4468-4B65-94EA-293CD284D1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9741184"/>
        <c:axId val="109742720"/>
      </c:barChart>
      <c:catAx>
        <c:axId val="1097411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742720"/>
        <c:crosses val="autoZero"/>
        <c:auto val="1"/>
        <c:lblAlgn val="ctr"/>
        <c:lblOffset val="100"/>
        <c:noMultiLvlLbl val="0"/>
      </c:catAx>
      <c:valAx>
        <c:axId val="109742720"/>
        <c:scaling>
          <c:orientation val="minMax"/>
          <c:max val="0.3000000000000001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741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3"/>
      </a:solidFill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390247805877955E-2"/>
          <c:y val="0.11774789786263522"/>
          <c:w val="0.95528454568922372"/>
          <c:h val="0.772683388702822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이오버드 매출추이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1300826019593177E-3"/>
                  <c:y val="-2.487562676296220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9E90-45C1-A9C0-CF1585D581DE}"/>
                </c:ext>
              </c:extLst>
            </c:dLbl>
            <c:dLbl>
              <c:idx val="1"/>
              <c:layout>
                <c:manualLayout>
                  <c:x val="-1.0162603252449148E-2"/>
                  <c:y val="-3.482587746814704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9E90-45C1-A9C0-CF1585D581DE}"/>
                </c:ext>
              </c:extLst>
            </c:dLbl>
            <c:dLbl>
              <c:idx val="2"/>
              <c:layout>
                <c:manualLayout>
                  <c:x val="-4.0650413009796589E-3"/>
                  <c:y val="-3.980100282073938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9E90-45C1-A9C0-CF1585D581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9월</c:v>
                </c:pt>
                <c:pt idx="1">
                  <c:v>10월</c:v>
                </c:pt>
                <c:pt idx="2">
                  <c:v>11월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156000</c:v>
                </c:pt>
                <c:pt idx="1">
                  <c:v>700000</c:v>
                </c:pt>
                <c:pt idx="2">
                  <c:v>2032000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A3-48CF-AA25-3977E20432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005056"/>
        <c:axId val="154862720"/>
      </c:barChart>
      <c:catAx>
        <c:axId val="1270050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862720"/>
        <c:crosses val="autoZero"/>
        <c:auto val="1"/>
        <c:lblAlgn val="ctr"/>
        <c:lblOffset val="100"/>
        <c:noMultiLvlLbl val="0"/>
      </c:catAx>
      <c:valAx>
        <c:axId val="154862720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7005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038A81-6423-497C-A16B-F8ED718346AD}" type="doc">
      <dgm:prSet loTypeId="urn:microsoft.com/office/officeart/2005/8/layout/funnel1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pPr latinLnBrk="1"/>
          <a:endParaRPr lang="ko-KR" altLang="en-US"/>
        </a:p>
      </dgm:t>
    </dgm:pt>
    <dgm:pt modelId="{A6FA57F0-5F93-4E81-A688-BB739F901740}">
      <dgm:prSet phldrT="[텍스트]" custT="1"/>
      <dgm:spPr/>
      <dgm:t>
        <a:bodyPr/>
        <a:lstStyle/>
        <a:p>
          <a:pPr latinLnBrk="1"/>
          <a:r>
            <a:rPr lang="ko-KR" altLang="en-US" sz="2800" dirty="0" smtClean="0">
              <a:latin typeface="나눔스퀘어" panose="020B0600000101010101" pitchFamily="50" charset="-127"/>
              <a:ea typeface="나눔스퀘어" panose="020B0600000101010101" pitchFamily="50" charset="-127"/>
            </a:rPr>
            <a:t>신뢰</a:t>
          </a:r>
          <a:endParaRPr lang="ko-KR" altLang="en-US" sz="28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32F6A06D-EA2C-4AEA-B98F-2394678DD966}" type="parTrans" cxnId="{F88B3D20-1F17-4F94-8964-2880AE2F1D24}">
      <dgm:prSet/>
      <dgm:spPr/>
      <dgm:t>
        <a:bodyPr/>
        <a:lstStyle/>
        <a:p>
          <a:pPr latinLnBrk="1"/>
          <a:endParaRPr lang="ko-KR" altLang="en-US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346035F1-0DC5-4B17-B9D4-C307CB9A5EDD}" type="sibTrans" cxnId="{F88B3D20-1F17-4F94-8964-2880AE2F1D24}">
      <dgm:prSet/>
      <dgm:spPr/>
      <dgm:t>
        <a:bodyPr/>
        <a:lstStyle/>
        <a:p>
          <a:pPr latinLnBrk="1"/>
          <a:endParaRPr lang="ko-KR" altLang="en-US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B835DA8D-088C-40DD-955A-3BC52DF483B1}">
      <dgm:prSet phldrT="[텍스트]" custT="1"/>
      <dgm:spPr/>
      <dgm:t>
        <a:bodyPr/>
        <a:lstStyle/>
        <a:p>
          <a:pPr latinLnBrk="1"/>
          <a:r>
            <a:rPr lang="ko-KR" altLang="en-US" sz="2400" dirty="0" smtClean="0">
              <a:latin typeface="나눔스퀘어" panose="020B0600000101010101" pitchFamily="50" charset="-127"/>
              <a:ea typeface="나눔스퀘어" panose="020B0600000101010101" pitchFamily="50" charset="-127"/>
            </a:rPr>
            <a:t>전문가</a:t>
          </a:r>
          <a:endParaRPr lang="ko-KR" altLang="en-US" sz="24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CF6D7758-4FB9-4357-919F-F8ED7DBA5F58}" type="parTrans" cxnId="{E7F66880-2F18-422E-A98D-A2F9D500A288}">
      <dgm:prSet/>
      <dgm:spPr/>
      <dgm:t>
        <a:bodyPr/>
        <a:lstStyle/>
        <a:p>
          <a:pPr latinLnBrk="1"/>
          <a:endParaRPr lang="ko-KR" altLang="en-US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3E4350D6-F397-4C9E-9860-4D20B84D5FCB}" type="sibTrans" cxnId="{E7F66880-2F18-422E-A98D-A2F9D500A288}">
      <dgm:prSet/>
      <dgm:spPr/>
      <dgm:t>
        <a:bodyPr/>
        <a:lstStyle/>
        <a:p>
          <a:pPr latinLnBrk="1"/>
          <a:endParaRPr lang="ko-KR" altLang="en-US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6F91B1A9-7A90-419C-AFBB-23EEB5CBFD4E}">
      <dgm:prSet phldrT="[텍스트]" custT="1"/>
      <dgm:spPr/>
      <dgm:t>
        <a:bodyPr/>
        <a:lstStyle/>
        <a:p>
          <a:pPr latinLnBrk="1"/>
          <a:r>
            <a:rPr lang="ko-KR" altLang="en-US" sz="2800" dirty="0" smtClean="0">
              <a:latin typeface="나눔스퀘어" panose="020B0600000101010101" pitchFamily="50" charset="-127"/>
              <a:ea typeface="나눔스퀘어" panose="020B0600000101010101" pitchFamily="50" charset="-127"/>
            </a:rPr>
            <a:t>안전</a:t>
          </a:r>
          <a:endParaRPr lang="ko-KR" altLang="en-US" sz="28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F5870B45-127E-4C3F-8ECB-6565E035D760}" type="parTrans" cxnId="{ABFB5284-A654-465B-90ED-150A61D10965}">
      <dgm:prSet/>
      <dgm:spPr/>
      <dgm:t>
        <a:bodyPr/>
        <a:lstStyle/>
        <a:p>
          <a:pPr latinLnBrk="1"/>
          <a:endParaRPr lang="ko-KR" altLang="en-US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B90BDBCB-6BFD-4F65-A04F-730C0CF072E7}" type="sibTrans" cxnId="{ABFB5284-A654-465B-90ED-150A61D10965}">
      <dgm:prSet/>
      <dgm:spPr/>
      <dgm:t>
        <a:bodyPr/>
        <a:lstStyle/>
        <a:p>
          <a:pPr latinLnBrk="1"/>
          <a:endParaRPr lang="ko-KR" altLang="en-US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C4FEB467-74C1-479D-8373-197B15B532B0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/>
        <a:lstStyle/>
        <a:p>
          <a:pPr latinLnBrk="1"/>
          <a:r>
            <a:rPr lang="en-US" altLang="ko-KR" sz="2400" b="1" dirty="0" smtClean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Prevention </a:t>
          </a:r>
          <a:r>
            <a:rPr lang="ko-KR" altLang="en-US" sz="2400" b="1" dirty="0" smtClean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이미지 강조</a:t>
          </a:r>
          <a:endParaRPr lang="ko-KR" altLang="en-US" sz="2400" b="1" dirty="0">
            <a:solidFill>
              <a:srgbClr val="002060"/>
            </a:solidFill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23882A08-1373-4F82-B7F3-5C1F7CF16243}" type="parTrans" cxnId="{EB00832C-C6B5-4BF5-91F0-119B4D2FA417}">
      <dgm:prSet/>
      <dgm:spPr/>
      <dgm:t>
        <a:bodyPr/>
        <a:lstStyle/>
        <a:p>
          <a:pPr latinLnBrk="1"/>
          <a:endParaRPr lang="ko-KR" altLang="en-US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7EF6D363-2B8D-435A-A176-0C0AE4F942E9}" type="sibTrans" cxnId="{EB00832C-C6B5-4BF5-91F0-119B4D2FA417}">
      <dgm:prSet/>
      <dgm:spPr/>
      <dgm:t>
        <a:bodyPr/>
        <a:lstStyle/>
        <a:p>
          <a:pPr latinLnBrk="1"/>
          <a:endParaRPr lang="ko-KR" altLang="en-US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5D3035C5-4CDA-40F7-85D5-5FCB5FC44D5C}" type="pres">
      <dgm:prSet presAssocID="{3F038A81-6423-497C-A16B-F8ED718346AD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1439CF-BAA1-47B8-BDAA-14C70F58C2C8}" type="pres">
      <dgm:prSet presAssocID="{3F038A81-6423-497C-A16B-F8ED718346AD}" presName="ellipse" presStyleLbl="trBgShp" presStyleIdx="0" presStyleCnt="1"/>
      <dgm:spPr/>
    </dgm:pt>
    <dgm:pt modelId="{01B29BBC-EF78-46E8-A6B7-E901EA4E3D4A}" type="pres">
      <dgm:prSet presAssocID="{3F038A81-6423-497C-A16B-F8ED718346AD}" presName="arrow1" presStyleLbl="fgShp" presStyleIdx="0" presStyleCnt="1" custLinFactNeighborX="0" custLinFactNeighborY="-19391"/>
      <dgm:spPr/>
    </dgm:pt>
    <dgm:pt modelId="{E11C63B5-2E5C-47A1-AA9F-6841A8347A2E}" type="pres">
      <dgm:prSet presAssocID="{3F038A81-6423-497C-A16B-F8ED718346AD}" presName="rectangle" presStyleLbl="revTx" presStyleIdx="0" presStyleCnt="1" custScaleX="131126" custScaleY="70685" custLinFactNeighborX="1791" custLinFactNeighborY="-1028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2158A3-5F82-4B08-94DE-A0AB1CF13396}" type="pres">
      <dgm:prSet presAssocID="{B835DA8D-088C-40DD-955A-3BC52DF483B1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7789F4-6709-46B1-B54E-3BB85488E8FA}" type="pres">
      <dgm:prSet presAssocID="{6F91B1A9-7A90-419C-AFBB-23EEB5CBFD4E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3BC427-AA96-4EC7-81D2-E3951D250517}" type="pres">
      <dgm:prSet presAssocID="{C4FEB467-74C1-479D-8373-197B15B532B0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009131-3AB1-40D4-AFD9-7A1685604245}" type="pres">
      <dgm:prSet presAssocID="{3F038A81-6423-497C-A16B-F8ED718346AD}" presName="funnel" presStyleLbl="trAlignAcc1" presStyleIdx="0" presStyleCnt="1" custScaleX="91598" custScaleY="94433"/>
      <dgm:spPr/>
    </dgm:pt>
  </dgm:ptLst>
  <dgm:cxnLst>
    <dgm:cxn modelId="{EB00832C-C6B5-4BF5-91F0-119B4D2FA417}" srcId="{3F038A81-6423-497C-A16B-F8ED718346AD}" destId="{C4FEB467-74C1-479D-8373-197B15B532B0}" srcOrd="3" destOrd="0" parTransId="{23882A08-1373-4F82-B7F3-5C1F7CF16243}" sibTransId="{7EF6D363-2B8D-435A-A176-0C0AE4F942E9}"/>
    <dgm:cxn modelId="{4E00CC6B-9883-418D-98CB-3B1955B63D69}" type="presOf" srcId="{C4FEB467-74C1-479D-8373-197B15B532B0}" destId="{E11C63B5-2E5C-47A1-AA9F-6841A8347A2E}" srcOrd="0" destOrd="0" presId="urn:microsoft.com/office/officeart/2005/8/layout/funnel1"/>
    <dgm:cxn modelId="{F88B3D20-1F17-4F94-8964-2880AE2F1D24}" srcId="{3F038A81-6423-497C-A16B-F8ED718346AD}" destId="{A6FA57F0-5F93-4E81-A688-BB739F901740}" srcOrd="0" destOrd="0" parTransId="{32F6A06D-EA2C-4AEA-B98F-2394678DD966}" sibTransId="{346035F1-0DC5-4B17-B9D4-C307CB9A5EDD}"/>
    <dgm:cxn modelId="{EB27B0B7-3932-4801-A4D5-297FCE0338AD}" type="presOf" srcId="{A6FA57F0-5F93-4E81-A688-BB739F901740}" destId="{FF3BC427-AA96-4EC7-81D2-E3951D250517}" srcOrd="0" destOrd="0" presId="urn:microsoft.com/office/officeart/2005/8/layout/funnel1"/>
    <dgm:cxn modelId="{E6F4CC19-1637-4F10-AAB2-70F31C8A949C}" type="presOf" srcId="{3F038A81-6423-497C-A16B-F8ED718346AD}" destId="{5D3035C5-4CDA-40F7-85D5-5FCB5FC44D5C}" srcOrd="0" destOrd="0" presId="urn:microsoft.com/office/officeart/2005/8/layout/funnel1"/>
    <dgm:cxn modelId="{AFED7C77-8299-4102-8DE2-56D1023FF1FA}" type="presOf" srcId="{6F91B1A9-7A90-419C-AFBB-23EEB5CBFD4E}" destId="{CB2158A3-5F82-4B08-94DE-A0AB1CF13396}" srcOrd="0" destOrd="0" presId="urn:microsoft.com/office/officeart/2005/8/layout/funnel1"/>
    <dgm:cxn modelId="{ABFB5284-A654-465B-90ED-150A61D10965}" srcId="{3F038A81-6423-497C-A16B-F8ED718346AD}" destId="{6F91B1A9-7A90-419C-AFBB-23EEB5CBFD4E}" srcOrd="2" destOrd="0" parTransId="{F5870B45-127E-4C3F-8ECB-6565E035D760}" sibTransId="{B90BDBCB-6BFD-4F65-A04F-730C0CF072E7}"/>
    <dgm:cxn modelId="{E7F66880-2F18-422E-A98D-A2F9D500A288}" srcId="{3F038A81-6423-497C-A16B-F8ED718346AD}" destId="{B835DA8D-088C-40DD-955A-3BC52DF483B1}" srcOrd="1" destOrd="0" parTransId="{CF6D7758-4FB9-4357-919F-F8ED7DBA5F58}" sibTransId="{3E4350D6-F397-4C9E-9860-4D20B84D5FCB}"/>
    <dgm:cxn modelId="{95394C1F-9112-4C26-9AAE-C5722516A20D}" type="presOf" srcId="{B835DA8D-088C-40DD-955A-3BC52DF483B1}" destId="{7C7789F4-6709-46B1-B54E-3BB85488E8FA}" srcOrd="0" destOrd="0" presId="urn:microsoft.com/office/officeart/2005/8/layout/funnel1"/>
    <dgm:cxn modelId="{1FE5E983-14A1-46B0-AA29-E532C04314DD}" type="presParOf" srcId="{5D3035C5-4CDA-40F7-85D5-5FCB5FC44D5C}" destId="{5A1439CF-BAA1-47B8-BDAA-14C70F58C2C8}" srcOrd="0" destOrd="0" presId="urn:microsoft.com/office/officeart/2005/8/layout/funnel1"/>
    <dgm:cxn modelId="{D45E78F1-7DBC-41C7-A5DA-01DADC6695B4}" type="presParOf" srcId="{5D3035C5-4CDA-40F7-85D5-5FCB5FC44D5C}" destId="{01B29BBC-EF78-46E8-A6B7-E901EA4E3D4A}" srcOrd="1" destOrd="0" presId="urn:microsoft.com/office/officeart/2005/8/layout/funnel1"/>
    <dgm:cxn modelId="{9E784D0A-D45E-4E7D-A677-31494BDD3D93}" type="presParOf" srcId="{5D3035C5-4CDA-40F7-85D5-5FCB5FC44D5C}" destId="{E11C63B5-2E5C-47A1-AA9F-6841A8347A2E}" srcOrd="2" destOrd="0" presId="urn:microsoft.com/office/officeart/2005/8/layout/funnel1"/>
    <dgm:cxn modelId="{6B3A7B1A-D87A-47CD-BDA6-8567FA963810}" type="presParOf" srcId="{5D3035C5-4CDA-40F7-85D5-5FCB5FC44D5C}" destId="{CB2158A3-5F82-4B08-94DE-A0AB1CF13396}" srcOrd="3" destOrd="0" presId="urn:microsoft.com/office/officeart/2005/8/layout/funnel1"/>
    <dgm:cxn modelId="{5C32CFFC-1A41-459B-9951-DABDDBB70BD8}" type="presParOf" srcId="{5D3035C5-4CDA-40F7-85D5-5FCB5FC44D5C}" destId="{7C7789F4-6709-46B1-B54E-3BB85488E8FA}" srcOrd="4" destOrd="0" presId="urn:microsoft.com/office/officeart/2005/8/layout/funnel1"/>
    <dgm:cxn modelId="{97D8D82C-4C9C-45B4-A695-577141E833E8}" type="presParOf" srcId="{5D3035C5-4CDA-40F7-85D5-5FCB5FC44D5C}" destId="{FF3BC427-AA96-4EC7-81D2-E3951D250517}" srcOrd="5" destOrd="0" presId="urn:microsoft.com/office/officeart/2005/8/layout/funnel1"/>
    <dgm:cxn modelId="{EE69B5CB-CB3F-4013-95B3-D90509C5F3E2}" type="presParOf" srcId="{5D3035C5-4CDA-40F7-85D5-5FCB5FC44D5C}" destId="{FB009131-3AB1-40D4-AFD9-7A1685604245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BCBDC8-064C-44A1-BDB7-32F9D28940B7}" type="doc">
      <dgm:prSet loTypeId="urn:microsoft.com/office/officeart/2005/8/layout/equation2" loCatId="process" qsTypeId="urn:microsoft.com/office/officeart/2005/8/quickstyle/simple5" qsCatId="simple" csTypeId="urn:microsoft.com/office/officeart/2005/8/colors/accent1_1" csCatId="accent1" phldr="1"/>
      <dgm:spPr/>
    </dgm:pt>
    <dgm:pt modelId="{727B3003-FC34-40E3-A421-00B5E034FB19}">
      <dgm:prSet phldrT="[텍스트]" custT="1"/>
      <dgm:spPr/>
      <dgm:t>
        <a:bodyPr/>
        <a:lstStyle/>
        <a:p>
          <a:pPr latinLnBrk="1"/>
          <a:r>
            <a:rPr lang="ko-KR" altLang="en-US" sz="3600" dirty="0" smtClean="0">
              <a:latin typeface="나눔스퀘어" panose="020B0600000101010101" pitchFamily="50" charset="-127"/>
              <a:ea typeface="나눔스퀘어" panose="020B0600000101010101" pitchFamily="50" charset="-127"/>
            </a:rPr>
            <a:t>오일</a:t>
          </a:r>
          <a:endParaRPr lang="ko-KR" altLang="en-US" sz="36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FCAFD78-63E2-4C65-90DB-CA3125DAF0AE}" type="parTrans" cxnId="{D12E1599-14BF-4C1D-9DF6-9C2DF4305FEE}">
      <dgm:prSet/>
      <dgm:spPr/>
      <dgm:t>
        <a:bodyPr/>
        <a:lstStyle/>
        <a:p>
          <a:pPr latinLnBrk="1"/>
          <a:endParaRPr lang="ko-KR" altLang="en-US" sz="110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3C904287-6AE0-47AA-9FDF-7FFB549F6C60}" type="sibTrans" cxnId="{D12E1599-14BF-4C1D-9DF6-9C2DF4305FEE}">
      <dgm:prSet custT="1"/>
      <dgm:spPr/>
      <dgm:t>
        <a:bodyPr/>
        <a:lstStyle/>
        <a:p>
          <a:pPr latinLnBrk="1"/>
          <a:endParaRPr lang="ko-KR" altLang="en-US" sz="105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FFE5B6E4-4D89-4708-BC56-19F957C52815}">
      <dgm:prSet phldrT="[텍스트]" custT="1"/>
      <dgm:spPr/>
      <dgm:t>
        <a:bodyPr/>
        <a:lstStyle/>
        <a:p>
          <a:pPr latinLnBrk="1"/>
          <a:r>
            <a:rPr lang="ko-KR" altLang="en-US" sz="3600" dirty="0" smtClean="0">
              <a:latin typeface="나눔스퀘어" panose="020B0600000101010101" pitchFamily="50" charset="-127"/>
              <a:ea typeface="나눔스퀘어" panose="020B0600000101010101" pitchFamily="50" charset="-127"/>
            </a:rPr>
            <a:t>크림</a:t>
          </a:r>
          <a:endParaRPr lang="ko-KR" altLang="en-US" sz="36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97E5D559-7286-4822-BA95-B17890D4D167}" type="parTrans" cxnId="{C63A6B85-5FD5-42A7-843F-B5FA35816D1D}">
      <dgm:prSet/>
      <dgm:spPr/>
      <dgm:t>
        <a:bodyPr/>
        <a:lstStyle/>
        <a:p>
          <a:pPr latinLnBrk="1"/>
          <a:endParaRPr lang="ko-KR" altLang="en-US" sz="110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D341BD51-2417-4A1D-80D5-C1BEAD7EA470}" type="sibTrans" cxnId="{C63A6B85-5FD5-42A7-843F-B5FA35816D1D}">
      <dgm:prSet custT="1"/>
      <dgm:spPr/>
      <dgm:t>
        <a:bodyPr/>
        <a:lstStyle/>
        <a:p>
          <a:pPr latinLnBrk="1"/>
          <a:endParaRPr lang="ko-KR" altLang="en-US" sz="160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72C6E684-8D15-4F02-9240-07B7A8739B55}">
      <dgm:prSet phldrT="[텍스트]" custT="1"/>
      <dgm:spPr/>
      <dgm:t>
        <a:bodyPr/>
        <a:lstStyle/>
        <a:p>
          <a:pPr latinLnBrk="1"/>
          <a:r>
            <a:rPr lang="ko-KR" altLang="en-US" sz="3600" dirty="0" smtClean="0">
              <a:latin typeface="나눔스퀘어" panose="020B0600000101010101" pitchFamily="50" charset="-127"/>
              <a:ea typeface="나눔스퀘어" panose="020B0600000101010101" pitchFamily="50" charset="-127"/>
            </a:rPr>
            <a:t>제품 </a:t>
          </a:r>
          <a:r>
            <a:rPr lang="en-US" altLang="ko-KR" sz="3600" dirty="0" smtClean="0">
              <a:latin typeface="나눔스퀘어" panose="020B0600000101010101" pitchFamily="50" charset="-127"/>
              <a:ea typeface="나눔스퀘어" panose="020B0600000101010101" pitchFamily="50" charset="-127"/>
            </a:rPr>
            <a:t/>
          </a:r>
          <a:br>
            <a:rPr lang="en-US" altLang="ko-KR" sz="3600" dirty="0" smtClean="0">
              <a:latin typeface="나눔스퀘어" panose="020B0600000101010101" pitchFamily="50" charset="-127"/>
              <a:ea typeface="나눔스퀘어" panose="020B0600000101010101" pitchFamily="50" charset="-127"/>
            </a:rPr>
          </a:br>
          <a:r>
            <a:rPr lang="ko-KR" altLang="en-US" sz="3600" dirty="0" smtClean="0">
              <a:latin typeface="나눔스퀘어" panose="020B0600000101010101" pitchFamily="50" charset="-127"/>
              <a:ea typeface="나눔스퀘어" panose="020B0600000101010101" pitchFamily="50" charset="-127"/>
            </a:rPr>
            <a:t>라인 확대</a:t>
          </a:r>
          <a:endParaRPr lang="ko-KR" altLang="en-US" sz="36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DEB130E7-A9DF-4F3F-B62D-80E33B5ED300}" type="parTrans" cxnId="{1A3A44C6-198B-450C-8ECF-6666D94062AA}">
      <dgm:prSet/>
      <dgm:spPr/>
      <dgm:t>
        <a:bodyPr/>
        <a:lstStyle/>
        <a:p>
          <a:pPr latinLnBrk="1"/>
          <a:endParaRPr lang="ko-KR" altLang="en-US" sz="110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0A63FB1D-5DE5-43DA-97DF-5182583B692A}" type="sibTrans" cxnId="{1A3A44C6-198B-450C-8ECF-6666D94062AA}">
      <dgm:prSet/>
      <dgm:spPr/>
      <dgm:t>
        <a:bodyPr/>
        <a:lstStyle/>
        <a:p>
          <a:pPr latinLnBrk="1"/>
          <a:endParaRPr lang="ko-KR" altLang="en-US" sz="110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D07E271-D2D5-4461-A905-AC6EF8A098B8}" type="pres">
      <dgm:prSet presAssocID="{7EBCBDC8-064C-44A1-BDB7-32F9D28940B7}" presName="Name0" presStyleCnt="0">
        <dgm:presLayoutVars>
          <dgm:dir/>
          <dgm:resizeHandles val="exact"/>
        </dgm:presLayoutVars>
      </dgm:prSet>
      <dgm:spPr/>
    </dgm:pt>
    <dgm:pt modelId="{3E9C239F-2450-4EEB-8CD7-C2C78B1F556A}" type="pres">
      <dgm:prSet presAssocID="{7EBCBDC8-064C-44A1-BDB7-32F9D28940B7}" presName="vNodes" presStyleCnt="0"/>
      <dgm:spPr/>
    </dgm:pt>
    <dgm:pt modelId="{E8458DC0-0BEF-4F87-9785-D7E41B5DB57B}" type="pres">
      <dgm:prSet presAssocID="{727B3003-FC34-40E3-A421-00B5E034FB1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10DF96-E7A4-487E-A65A-D07A9DBD55E5}" type="pres">
      <dgm:prSet presAssocID="{3C904287-6AE0-47AA-9FDF-7FFB549F6C60}" presName="spacerT" presStyleCnt="0"/>
      <dgm:spPr/>
    </dgm:pt>
    <dgm:pt modelId="{72680183-48F0-4E15-B187-E986C91E1575}" type="pres">
      <dgm:prSet presAssocID="{3C904287-6AE0-47AA-9FDF-7FFB549F6C60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A9F6AF8-770E-4DB5-A47F-280FC29748E2}" type="pres">
      <dgm:prSet presAssocID="{3C904287-6AE0-47AA-9FDF-7FFB549F6C60}" presName="spacerB" presStyleCnt="0"/>
      <dgm:spPr/>
    </dgm:pt>
    <dgm:pt modelId="{2E854EAB-EA10-49C9-81A2-2B5AEB81BEA7}" type="pres">
      <dgm:prSet presAssocID="{FFE5B6E4-4D89-4708-BC56-19F957C5281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457BD4-F2F7-458B-B849-2269BE7AC267}" type="pres">
      <dgm:prSet presAssocID="{7EBCBDC8-064C-44A1-BDB7-32F9D28940B7}" presName="sibTransLast" presStyleLbl="sibTrans2D1" presStyleIdx="1" presStyleCnt="2" custScaleX="161946"/>
      <dgm:spPr/>
      <dgm:t>
        <a:bodyPr/>
        <a:lstStyle/>
        <a:p>
          <a:pPr latinLnBrk="1"/>
          <a:endParaRPr lang="ko-KR" altLang="en-US"/>
        </a:p>
      </dgm:t>
    </dgm:pt>
    <dgm:pt modelId="{CCB6F842-CE7F-4DD3-8957-7DE84A0B2A5E}" type="pres">
      <dgm:prSet presAssocID="{7EBCBDC8-064C-44A1-BDB7-32F9D28940B7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D43DB67E-29C6-475F-9F13-EF6B23118BC8}" type="pres">
      <dgm:prSet presAssocID="{7EBCBDC8-064C-44A1-BDB7-32F9D28940B7}" presName="lastNode" presStyleLbl="node1" presStyleIdx="2" presStyleCnt="3" custScaleX="93318" custScaleY="87360" custLinFactNeighborX="9673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A3A44C6-198B-450C-8ECF-6666D94062AA}" srcId="{7EBCBDC8-064C-44A1-BDB7-32F9D28940B7}" destId="{72C6E684-8D15-4F02-9240-07B7A8739B55}" srcOrd="2" destOrd="0" parTransId="{DEB130E7-A9DF-4F3F-B62D-80E33B5ED300}" sibTransId="{0A63FB1D-5DE5-43DA-97DF-5182583B692A}"/>
    <dgm:cxn modelId="{221EB023-A6DD-419F-B51F-581F6BE0DE2F}" type="presOf" srcId="{727B3003-FC34-40E3-A421-00B5E034FB19}" destId="{E8458DC0-0BEF-4F87-9785-D7E41B5DB57B}" srcOrd="0" destOrd="0" presId="urn:microsoft.com/office/officeart/2005/8/layout/equation2"/>
    <dgm:cxn modelId="{3D9AACB9-6E68-4467-8263-2DF4E08E65A5}" type="presOf" srcId="{FFE5B6E4-4D89-4708-BC56-19F957C52815}" destId="{2E854EAB-EA10-49C9-81A2-2B5AEB81BEA7}" srcOrd="0" destOrd="0" presId="urn:microsoft.com/office/officeart/2005/8/layout/equation2"/>
    <dgm:cxn modelId="{FE4ED02C-0966-47E2-A6E0-8F61F93205AF}" type="presOf" srcId="{D341BD51-2417-4A1D-80D5-C1BEAD7EA470}" destId="{87457BD4-F2F7-458B-B849-2269BE7AC267}" srcOrd="0" destOrd="0" presId="urn:microsoft.com/office/officeart/2005/8/layout/equation2"/>
    <dgm:cxn modelId="{8482DE88-7C78-403C-B95F-EA4978220D1E}" type="presOf" srcId="{7EBCBDC8-064C-44A1-BDB7-32F9D28940B7}" destId="{AD07E271-D2D5-4461-A905-AC6EF8A098B8}" srcOrd="0" destOrd="0" presId="urn:microsoft.com/office/officeart/2005/8/layout/equation2"/>
    <dgm:cxn modelId="{B51EE931-094E-4DB1-A58C-CBAC4C2A1385}" type="presOf" srcId="{72C6E684-8D15-4F02-9240-07B7A8739B55}" destId="{D43DB67E-29C6-475F-9F13-EF6B23118BC8}" srcOrd="0" destOrd="0" presId="urn:microsoft.com/office/officeart/2005/8/layout/equation2"/>
    <dgm:cxn modelId="{C63A6B85-5FD5-42A7-843F-B5FA35816D1D}" srcId="{7EBCBDC8-064C-44A1-BDB7-32F9D28940B7}" destId="{FFE5B6E4-4D89-4708-BC56-19F957C52815}" srcOrd="1" destOrd="0" parTransId="{97E5D559-7286-4822-BA95-B17890D4D167}" sibTransId="{D341BD51-2417-4A1D-80D5-C1BEAD7EA470}"/>
    <dgm:cxn modelId="{912E1A1A-2C78-4669-8A66-3359052D221E}" type="presOf" srcId="{3C904287-6AE0-47AA-9FDF-7FFB549F6C60}" destId="{72680183-48F0-4E15-B187-E986C91E1575}" srcOrd="0" destOrd="0" presId="urn:microsoft.com/office/officeart/2005/8/layout/equation2"/>
    <dgm:cxn modelId="{26E8D813-2166-43E0-9953-2474E52DBB3E}" type="presOf" srcId="{D341BD51-2417-4A1D-80D5-C1BEAD7EA470}" destId="{CCB6F842-CE7F-4DD3-8957-7DE84A0B2A5E}" srcOrd="1" destOrd="0" presId="urn:microsoft.com/office/officeart/2005/8/layout/equation2"/>
    <dgm:cxn modelId="{D12E1599-14BF-4C1D-9DF6-9C2DF4305FEE}" srcId="{7EBCBDC8-064C-44A1-BDB7-32F9D28940B7}" destId="{727B3003-FC34-40E3-A421-00B5E034FB19}" srcOrd="0" destOrd="0" parTransId="{AFCAFD78-63E2-4C65-90DB-CA3125DAF0AE}" sibTransId="{3C904287-6AE0-47AA-9FDF-7FFB549F6C60}"/>
    <dgm:cxn modelId="{F8D4020E-CDAC-4693-8386-C193566398F0}" type="presParOf" srcId="{AD07E271-D2D5-4461-A905-AC6EF8A098B8}" destId="{3E9C239F-2450-4EEB-8CD7-C2C78B1F556A}" srcOrd="0" destOrd="0" presId="urn:microsoft.com/office/officeart/2005/8/layout/equation2"/>
    <dgm:cxn modelId="{90E6ACB2-D1A9-4F3D-8A76-9AB4BA95139C}" type="presParOf" srcId="{3E9C239F-2450-4EEB-8CD7-C2C78B1F556A}" destId="{E8458DC0-0BEF-4F87-9785-D7E41B5DB57B}" srcOrd="0" destOrd="0" presId="urn:microsoft.com/office/officeart/2005/8/layout/equation2"/>
    <dgm:cxn modelId="{ADC7C5D4-A2AD-47AB-BCD0-71413FF523FF}" type="presParOf" srcId="{3E9C239F-2450-4EEB-8CD7-C2C78B1F556A}" destId="{8810DF96-E7A4-487E-A65A-D07A9DBD55E5}" srcOrd="1" destOrd="0" presId="urn:microsoft.com/office/officeart/2005/8/layout/equation2"/>
    <dgm:cxn modelId="{42367DD0-0C3C-4952-BE54-44EF17DCA0DE}" type="presParOf" srcId="{3E9C239F-2450-4EEB-8CD7-C2C78B1F556A}" destId="{72680183-48F0-4E15-B187-E986C91E1575}" srcOrd="2" destOrd="0" presId="urn:microsoft.com/office/officeart/2005/8/layout/equation2"/>
    <dgm:cxn modelId="{AB468052-80C9-4EB6-8C22-C6A2E63E37AB}" type="presParOf" srcId="{3E9C239F-2450-4EEB-8CD7-C2C78B1F556A}" destId="{0A9F6AF8-770E-4DB5-A47F-280FC29748E2}" srcOrd="3" destOrd="0" presId="urn:microsoft.com/office/officeart/2005/8/layout/equation2"/>
    <dgm:cxn modelId="{E8C9FF7A-BB9C-430D-9CC2-65351BD2ED9A}" type="presParOf" srcId="{3E9C239F-2450-4EEB-8CD7-C2C78B1F556A}" destId="{2E854EAB-EA10-49C9-81A2-2B5AEB81BEA7}" srcOrd="4" destOrd="0" presId="urn:microsoft.com/office/officeart/2005/8/layout/equation2"/>
    <dgm:cxn modelId="{C34D1DFD-88D5-41AB-A797-C1EA1707C1C7}" type="presParOf" srcId="{AD07E271-D2D5-4461-A905-AC6EF8A098B8}" destId="{87457BD4-F2F7-458B-B849-2269BE7AC267}" srcOrd="1" destOrd="0" presId="urn:microsoft.com/office/officeart/2005/8/layout/equation2"/>
    <dgm:cxn modelId="{856268C9-7797-4E7C-8272-93D7E479FA1D}" type="presParOf" srcId="{87457BD4-F2F7-458B-B849-2269BE7AC267}" destId="{CCB6F842-CE7F-4DD3-8957-7DE84A0B2A5E}" srcOrd="0" destOrd="0" presId="urn:microsoft.com/office/officeart/2005/8/layout/equation2"/>
    <dgm:cxn modelId="{A0B1C16B-4C1A-4F79-BC24-AEE5CD421A8D}" type="presParOf" srcId="{AD07E271-D2D5-4461-A905-AC6EF8A098B8}" destId="{D43DB67E-29C6-475F-9F13-EF6B23118BC8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439CF-BAA1-47B8-BDAA-14C70F58C2C8}">
      <dsp:nvSpPr>
        <dsp:cNvPr id="0" name=""/>
        <dsp:cNvSpPr/>
      </dsp:nvSpPr>
      <dsp:spPr>
        <a:xfrm>
          <a:off x="1126214" y="201342"/>
          <a:ext cx="3637764" cy="1263347"/>
        </a:xfrm>
        <a:prstGeom prst="ellipse">
          <a:avLst/>
        </a:prstGeom>
        <a:solidFill>
          <a:schemeClr val="accent2">
            <a:tint val="50000"/>
            <a:alpha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B29BBC-EF78-46E8-A6B7-E901EA4E3D4A}">
      <dsp:nvSpPr>
        <dsp:cNvPr id="0" name=""/>
        <dsp:cNvSpPr/>
      </dsp:nvSpPr>
      <dsp:spPr>
        <a:xfrm>
          <a:off x="2598239" y="3207360"/>
          <a:ext cx="704993" cy="451195"/>
        </a:xfrm>
        <a:prstGeom prst="downArrow">
          <a:avLst/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C63B5-2E5C-47A1-AA9F-6841A8347A2E}">
      <dsp:nvSpPr>
        <dsp:cNvPr id="0" name=""/>
        <dsp:cNvSpPr/>
      </dsp:nvSpPr>
      <dsp:spPr>
        <a:xfrm>
          <a:off x="792713" y="3692816"/>
          <a:ext cx="4437260" cy="59798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dirty="0" smtClean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Prevention </a:t>
          </a:r>
          <a:r>
            <a:rPr lang="ko-KR" altLang="en-US" sz="2400" b="1" kern="1200" dirty="0" smtClean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이미지 강조</a:t>
          </a:r>
          <a:endParaRPr lang="ko-KR" altLang="en-US" sz="2400" b="1" kern="1200" dirty="0">
            <a:solidFill>
              <a:srgbClr val="002060"/>
            </a:solidFill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792713" y="3692816"/>
        <a:ext cx="4437260" cy="597989"/>
      </dsp:txXfrm>
    </dsp:sp>
    <dsp:sp modelId="{CB2158A3-5F82-4B08-94DE-A0AB1CF13396}">
      <dsp:nvSpPr>
        <dsp:cNvPr id="0" name=""/>
        <dsp:cNvSpPr/>
      </dsp:nvSpPr>
      <dsp:spPr>
        <a:xfrm>
          <a:off x="2448781" y="1562260"/>
          <a:ext cx="1268987" cy="1268987"/>
        </a:xfrm>
        <a:prstGeom prst="ellips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latin typeface="나눔스퀘어" panose="020B0600000101010101" pitchFamily="50" charset="-127"/>
              <a:ea typeface="나눔스퀘어" panose="020B0600000101010101" pitchFamily="50" charset="-127"/>
            </a:rPr>
            <a:t>안전</a:t>
          </a:r>
          <a:endParaRPr lang="ko-KR" altLang="en-US" sz="28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2634620" y="1748099"/>
        <a:ext cx="897309" cy="897309"/>
      </dsp:txXfrm>
    </dsp:sp>
    <dsp:sp modelId="{7C7789F4-6709-46B1-B54E-3BB85488E8FA}">
      <dsp:nvSpPr>
        <dsp:cNvPr id="0" name=""/>
        <dsp:cNvSpPr/>
      </dsp:nvSpPr>
      <dsp:spPr>
        <a:xfrm>
          <a:off x="1540750" y="610238"/>
          <a:ext cx="1268987" cy="1268987"/>
        </a:xfrm>
        <a:prstGeom prst="ellipse">
          <a:avLst/>
        </a:prstGeom>
        <a:solidFill>
          <a:schemeClr val="accent2">
            <a:shade val="50000"/>
            <a:hueOff val="-394115"/>
            <a:satOff val="5189"/>
            <a:lumOff val="31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latin typeface="나눔스퀘어" panose="020B0600000101010101" pitchFamily="50" charset="-127"/>
              <a:ea typeface="나눔스퀘어" panose="020B0600000101010101" pitchFamily="50" charset="-127"/>
            </a:rPr>
            <a:t>전문가</a:t>
          </a:r>
          <a:endParaRPr lang="ko-KR" altLang="en-US" sz="24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1726589" y="796077"/>
        <a:ext cx="897309" cy="897309"/>
      </dsp:txXfrm>
    </dsp:sp>
    <dsp:sp modelId="{FF3BC427-AA96-4EC7-81D2-E3951D250517}">
      <dsp:nvSpPr>
        <dsp:cNvPr id="0" name=""/>
        <dsp:cNvSpPr/>
      </dsp:nvSpPr>
      <dsp:spPr>
        <a:xfrm>
          <a:off x="2837937" y="303425"/>
          <a:ext cx="1268987" cy="1268987"/>
        </a:xfrm>
        <a:prstGeom prst="ellipse">
          <a:avLst/>
        </a:prstGeom>
        <a:solidFill>
          <a:schemeClr val="accent2">
            <a:shade val="50000"/>
            <a:hueOff val="-394115"/>
            <a:satOff val="5189"/>
            <a:lumOff val="31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latin typeface="나눔스퀘어" panose="020B0600000101010101" pitchFamily="50" charset="-127"/>
              <a:ea typeface="나눔스퀘어" panose="020B0600000101010101" pitchFamily="50" charset="-127"/>
            </a:rPr>
            <a:t>신뢰</a:t>
          </a:r>
          <a:endParaRPr lang="ko-KR" altLang="en-US" sz="28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3023776" y="489264"/>
        <a:ext cx="897309" cy="897309"/>
      </dsp:txXfrm>
    </dsp:sp>
    <dsp:sp modelId="{FB009131-3AB1-40D4-AFD9-7A1685604245}">
      <dsp:nvSpPr>
        <dsp:cNvPr id="0" name=""/>
        <dsp:cNvSpPr/>
      </dsp:nvSpPr>
      <dsp:spPr>
        <a:xfrm>
          <a:off x="1142609" y="134156"/>
          <a:ext cx="3616253" cy="2982542"/>
        </a:xfrm>
        <a:prstGeom prst="funnel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458DC0-0BEF-4F87-9785-D7E41B5DB57B}">
      <dsp:nvSpPr>
        <dsp:cNvPr id="0" name=""/>
        <dsp:cNvSpPr/>
      </dsp:nvSpPr>
      <dsp:spPr>
        <a:xfrm>
          <a:off x="960004" y="254"/>
          <a:ext cx="1456001" cy="145600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dirty="0" smtClean="0">
              <a:latin typeface="나눔스퀘어" panose="020B0600000101010101" pitchFamily="50" charset="-127"/>
              <a:ea typeface="나눔스퀘어" panose="020B0600000101010101" pitchFamily="50" charset="-127"/>
            </a:rPr>
            <a:t>오일</a:t>
          </a:r>
          <a:endParaRPr lang="ko-KR" altLang="en-US" sz="36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1173230" y="213480"/>
        <a:ext cx="1029549" cy="1029549"/>
      </dsp:txXfrm>
    </dsp:sp>
    <dsp:sp modelId="{72680183-48F0-4E15-B187-E986C91E1575}">
      <dsp:nvSpPr>
        <dsp:cNvPr id="0" name=""/>
        <dsp:cNvSpPr/>
      </dsp:nvSpPr>
      <dsp:spPr>
        <a:xfrm>
          <a:off x="1265765" y="1574483"/>
          <a:ext cx="844480" cy="844480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50" kern="120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1377701" y="1897412"/>
        <a:ext cx="620608" cy="198622"/>
      </dsp:txXfrm>
    </dsp:sp>
    <dsp:sp modelId="{2E854EAB-EA10-49C9-81A2-2B5AEB81BEA7}">
      <dsp:nvSpPr>
        <dsp:cNvPr id="0" name=""/>
        <dsp:cNvSpPr/>
      </dsp:nvSpPr>
      <dsp:spPr>
        <a:xfrm>
          <a:off x="960004" y="2537191"/>
          <a:ext cx="1456001" cy="145600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dirty="0" smtClean="0">
              <a:latin typeface="나눔스퀘어" panose="020B0600000101010101" pitchFamily="50" charset="-127"/>
              <a:ea typeface="나눔스퀘어" panose="020B0600000101010101" pitchFamily="50" charset="-127"/>
            </a:rPr>
            <a:t>크림</a:t>
          </a:r>
          <a:endParaRPr lang="ko-KR" altLang="en-US" sz="36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1173230" y="2750417"/>
        <a:ext cx="1029549" cy="1029549"/>
      </dsp:txXfrm>
    </dsp:sp>
    <dsp:sp modelId="{87457BD4-F2F7-458B-B849-2269BE7AC267}">
      <dsp:nvSpPr>
        <dsp:cNvPr id="0" name=""/>
        <dsp:cNvSpPr/>
      </dsp:nvSpPr>
      <dsp:spPr>
        <a:xfrm>
          <a:off x="2535795" y="1725907"/>
          <a:ext cx="1197728" cy="54163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2535795" y="1834233"/>
        <a:ext cx="1035238" cy="324980"/>
      </dsp:txXfrm>
    </dsp:sp>
    <dsp:sp modelId="{D43DB67E-29C6-475F-9F13-EF6B23118BC8}">
      <dsp:nvSpPr>
        <dsp:cNvPr id="0" name=""/>
        <dsp:cNvSpPr/>
      </dsp:nvSpPr>
      <dsp:spPr>
        <a:xfrm>
          <a:off x="3811449" y="724760"/>
          <a:ext cx="2717422" cy="254392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dirty="0" smtClean="0">
              <a:latin typeface="나눔스퀘어" panose="020B0600000101010101" pitchFamily="50" charset="-127"/>
              <a:ea typeface="나눔스퀘어" panose="020B0600000101010101" pitchFamily="50" charset="-127"/>
            </a:rPr>
            <a:t>제품 </a:t>
          </a:r>
          <a:r>
            <a:rPr lang="en-US" altLang="ko-KR" sz="3600" kern="1200" dirty="0" smtClean="0">
              <a:latin typeface="나눔스퀘어" panose="020B0600000101010101" pitchFamily="50" charset="-127"/>
              <a:ea typeface="나눔스퀘어" panose="020B0600000101010101" pitchFamily="50" charset="-127"/>
            </a:rPr>
            <a:t/>
          </a:r>
          <a:br>
            <a:rPr lang="en-US" altLang="ko-KR" sz="3600" kern="1200" dirty="0" smtClean="0">
              <a:latin typeface="나눔스퀘어" panose="020B0600000101010101" pitchFamily="50" charset="-127"/>
              <a:ea typeface="나눔스퀘어" panose="020B0600000101010101" pitchFamily="50" charset="-127"/>
            </a:rPr>
          </a:br>
          <a:r>
            <a:rPr lang="ko-KR" altLang="en-US" sz="3600" kern="1200" dirty="0" smtClean="0">
              <a:latin typeface="나눔스퀘어" panose="020B0600000101010101" pitchFamily="50" charset="-127"/>
              <a:ea typeface="나눔스퀘어" panose="020B0600000101010101" pitchFamily="50" charset="-127"/>
            </a:rPr>
            <a:t>라인 확대</a:t>
          </a:r>
          <a:endParaRPr lang="ko-KR" altLang="en-US" sz="36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4209406" y="1097309"/>
        <a:ext cx="1921508" cy="1798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0.17886</cdr:x>
      <cdr:y>0.66003</cdr:y>
    </cdr:from>
    <cdr:to>
      <cdr:x>0.50542</cdr:x>
      <cdr:y>0.83085</cdr:y>
    </cdr:to>
    <cdr:sp macro="" textlink="">
      <cdr:nvSpPr>
        <cdr:cNvPr id="7" name="직선 연결선 6"/>
        <cdr:cNvSpPr/>
      </cdr:nvSpPr>
      <cdr:spPr>
        <a:xfrm xmlns:a="http://schemas.openxmlformats.org/drawingml/2006/main" flipV="1">
          <a:off x="1117599" y="3369733"/>
          <a:ext cx="2040467" cy="872066"/>
        </a:xfrm>
        <a:prstGeom xmlns:a="http://schemas.openxmlformats.org/drawingml/2006/main" prst="line">
          <a:avLst/>
        </a:prstGeom>
        <a:ln xmlns:a="http://schemas.openxmlformats.org/drawingml/2006/main" w="41275" cap="rnd">
          <a:solidFill>
            <a:srgbClr val="FFC000"/>
          </a:solidFill>
          <a:headEnd type="oval"/>
          <a:tailEnd type="oval"/>
        </a:ln>
        <a:effectLst xmlns:a="http://schemas.openxmlformats.org/drawingml/2006/main">
          <a:outerShdw blurRad="50800" dist="38100" dir="2700000" algn="tl" rotWithShape="0">
            <a:prstClr val="black">
              <a:alpha val="40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0.50813</cdr:x>
      <cdr:y>0.24876</cdr:y>
    </cdr:from>
    <cdr:to>
      <cdr:x>0.82114</cdr:x>
      <cdr:y>0.66003</cdr:y>
    </cdr:to>
    <cdr:sp macro="" textlink="">
      <cdr:nvSpPr>
        <cdr:cNvPr id="9" name="직선 연결선 8"/>
        <cdr:cNvSpPr/>
      </cdr:nvSpPr>
      <cdr:spPr>
        <a:xfrm xmlns:a="http://schemas.openxmlformats.org/drawingml/2006/main" flipV="1">
          <a:off x="3174999" y="1269999"/>
          <a:ext cx="1955800" cy="2099733"/>
        </a:xfrm>
        <a:prstGeom xmlns:a="http://schemas.openxmlformats.org/drawingml/2006/main" prst="line">
          <a:avLst/>
        </a:prstGeom>
        <a:ln xmlns:a="http://schemas.openxmlformats.org/drawingml/2006/main" w="41275" cap="rnd">
          <a:solidFill>
            <a:srgbClr val="FFC000"/>
          </a:solidFill>
          <a:headEnd type="oval"/>
          <a:tailEnd type="oval"/>
        </a:ln>
        <a:effectLst xmlns:a="http://schemas.openxmlformats.org/drawingml/2006/main">
          <a:outerShdw blurRad="50800" dist="38100" dir="600000" algn="tl" rotWithShape="0">
            <a:prstClr val="black">
              <a:alpha val="40000"/>
            </a:prstClr>
          </a:outerShd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8056"/>
          </a:xfrm>
          <a:prstGeom prst="rect">
            <a:avLst/>
          </a:prstGeom>
        </p:spPr>
        <p:txBody>
          <a:bodyPr vert="horz" lIns="95563" tIns="47781" rIns="95563" bIns="4778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60" cy="498056"/>
          </a:xfrm>
          <a:prstGeom prst="rect">
            <a:avLst/>
          </a:prstGeom>
        </p:spPr>
        <p:txBody>
          <a:bodyPr vert="horz" lIns="95563" tIns="47781" rIns="95563" bIns="47781" rtlCol="0"/>
          <a:lstStyle>
            <a:lvl1pPr algn="r">
              <a:defRPr sz="1300"/>
            </a:lvl1pPr>
          </a:lstStyle>
          <a:p>
            <a:fld id="{F96A524A-CE96-43D7-99A6-4D369E144D54}" type="datetimeFigureOut">
              <a:rPr lang="ko-KR" altLang="en-US" smtClean="0"/>
              <a:pPr/>
              <a:t>2018-12-17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60" cy="498054"/>
          </a:xfrm>
          <a:prstGeom prst="rect">
            <a:avLst/>
          </a:prstGeom>
        </p:spPr>
        <p:txBody>
          <a:bodyPr vert="horz" lIns="95563" tIns="47781" rIns="95563" bIns="4778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60" cy="498054"/>
          </a:xfrm>
          <a:prstGeom prst="rect">
            <a:avLst/>
          </a:prstGeom>
        </p:spPr>
        <p:txBody>
          <a:bodyPr vert="horz" lIns="95563" tIns="47781" rIns="95563" bIns="47781" rtlCol="0" anchor="b"/>
          <a:lstStyle>
            <a:lvl1pPr algn="r">
              <a:defRPr sz="1300"/>
            </a:lvl1pPr>
          </a:lstStyle>
          <a:p>
            <a:fld id="{040FA955-F251-4074-A560-2F3682AA00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0028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8056"/>
          </a:xfrm>
          <a:prstGeom prst="rect">
            <a:avLst/>
          </a:prstGeom>
        </p:spPr>
        <p:txBody>
          <a:bodyPr vert="horz" lIns="95563" tIns="47781" rIns="95563" bIns="4778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60" cy="498056"/>
          </a:xfrm>
          <a:prstGeom prst="rect">
            <a:avLst/>
          </a:prstGeom>
        </p:spPr>
        <p:txBody>
          <a:bodyPr vert="horz" lIns="95563" tIns="47781" rIns="95563" bIns="47781" rtlCol="0"/>
          <a:lstStyle>
            <a:lvl1pPr algn="r">
              <a:defRPr sz="1300"/>
            </a:lvl1pPr>
          </a:lstStyle>
          <a:p>
            <a:fld id="{BBB725E9-8C6B-4FEC-9469-F6EB43F724AF}" type="datetimeFigureOut">
              <a:rPr lang="ko-KR" altLang="en-US" smtClean="0"/>
              <a:pPr/>
              <a:t>2018-12-17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3" tIns="47781" rIns="95563" bIns="4778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3"/>
          </a:xfrm>
          <a:prstGeom prst="rect">
            <a:avLst/>
          </a:prstGeom>
        </p:spPr>
        <p:txBody>
          <a:bodyPr vert="horz" lIns="95563" tIns="47781" rIns="95563" bIns="47781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60" cy="498054"/>
          </a:xfrm>
          <a:prstGeom prst="rect">
            <a:avLst/>
          </a:prstGeom>
        </p:spPr>
        <p:txBody>
          <a:bodyPr vert="horz" lIns="95563" tIns="47781" rIns="95563" bIns="4778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60" cy="498054"/>
          </a:xfrm>
          <a:prstGeom prst="rect">
            <a:avLst/>
          </a:prstGeom>
        </p:spPr>
        <p:txBody>
          <a:bodyPr vert="horz" lIns="95563" tIns="47781" rIns="95563" bIns="47781" rtlCol="0" anchor="b"/>
          <a:lstStyle>
            <a:lvl1pPr algn="r">
              <a:defRPr sz="1300"/>
            </a:lvl1pPr>
          </a:lstStyle>
          <a:p>
            <a:fld id="{B60AB363-BA15-4E3F-AF76-5415F841E8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44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18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07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806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2% vs. 10%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26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258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80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0447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9861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76"/>
          <p:cNvSpPr>
            <a:spLocks noChangeShapeType="1"/>
          </p:cNvSpPr>
          <p:nvPr userDrawn="1"/>
        </p:nvSpPr>
        <p:spPr bwMode="auto">
          <a:xfrm>
            <a:off x="448705" y="6473825"/>
            <a:ext cx="11298462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l" latinLnBrk="0">
              <a:spcBef>
                <a:spcPct val="100000"/>
              </a:spcBef>
              <a:defRPr/>
            </a:pPr>
            <a:endParaRPr lang="ko-KR" altLang="en-US" sz="180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" name="그림 9" descr="NIA_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07923" y="6494899"/>
            <a:ext cx="1798892" cy="3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71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76"/>
          <p:cNvSpPr>
            <a:spLocks noChangeShapeType="1"/>
          </p:cNvSpPr>
          <p:nvPr userDrawn="1"/>
        </p:nvSpPr>
        <p:spPr bwMode="auto">
          <a:xfrm>
            <a:off x="448705" y="6473825"/>
            <a:ext cx="11298462" cy="0"/>
          </a:xfrm>
          <a:prstGeom prst="line">
            <a:avLst/>
          </a:prstGeom>
          <a:noFill/>
          <a:ln w="12700">
            <a:solidFill>
              <a:srgbClr val="BFBFBF"/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l" latinLnBrk="0">
              <a:spcBef>
                <a:spcPct val="100000"/>
              </a:spcBef>
              <a:defRPr/>
            </a:pPr>
            <a:endParaRPr lang="ko-KR" altLang="en-US" sz="180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" name="그림 9" descr="NIA_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07923" y="6494899"/>
            <a:ext cx="1798892" cy="3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9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355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272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283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214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778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22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00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081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9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508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153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443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46649" cy="552091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440816"/>
            <a:ext cx="12192000" cy="405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" name="슬라이드 번호 개체 틀 9"/>
          <p:cNvSpPr txBox="1">
            <a:spLocks/>
          </p:cNvSpPr>
          <p:nvPr userDrawn="1"/>
        </p:nvSpPr>
        <p:spPr>
          <a:xfrm>
            <a:off x="4724377" y="6449674"/>
            <a:ext cx="2743200" cy="405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996279D-5E5D-4DA5-BD40-68D7998127D0}" type="slidenum">
              <a:rPr lang="ko-KR" altLang="en-US" sz="800" smtClean="0"/>
              <a:pPr algn="ctr"/>
              <a:t>‹#›</a:t>
            </a:fld>
            <a:endParaRPr lang="ko-KR" altLang="en-US" sz="800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8" cstate="print"/>
          <a:stretch>
            <a:fillRect/>
          </a:stretch>
        </p:blipFill>
        <p:spPr>
          <a:xfrm>
            <a:off x="0" y="6527796"/>
            <a:ext cx="12132091" cy="2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7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52" r:id="rId12"/>
    <p:sldLayoutId id="2147483765" r:id="rId13"/>
    <p:sldLayoutId id="2147483772" r:id="rId14"/>
    <p:sldLayoutId id="2147483778" r:id="rId15"/>
    <p:sldLayoutId id="2147483779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37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1524001" y="0"/>
            <a:ext cx="6536112" cy="6858000"/>
            <a:chOff x="50150" y="0"/>
            <a:chExt cx="5997665" cy="4724400"/>
          </a:xfrm>
        </p:grpSpPr>
        <p:sp>
          <p:nvSpPr>
            <p:cNvPr id="22" name="자유형 21"/>
            <p:cNvSpPr/>
            <p:nvPr/>
          </p:nvSpPr>
          <p:spPr>
            <a:xfrm>
              <a:off x="50150" y="0"/>
              <a:ext cx="4501723" cy="4724400"/>
            </a:xfrm>
            <a:custGeom>
              <a:avLst/>
              <a:gdLst>
                <a:gd name="connsiteX0" fmla="*/ 3729893 w 4501723"/>
                <a:gd name="connsiteY0" fmla="*/ 0 h 4724400"/>
                <a:gd name="connsiteX1" fmla="*/ 4501723 w 4501723"/>
                <a:gd name="connsiteY1" fmla="*/ 0 h 4724400"/>
                <a:gd name="connsiteX2" fmla="*/ 771831 w 4501723"/>
                <a:gd name="connsiteY2" fmla="*/ 4724400 h 4724400"/>
                <a:gd name="connsiteX3" fmla="*/ 0 w 4501723"/>
                <a:gd name="connsiteY3" fmla="*/ 472440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1723" h="4724400">
                  <a:moveTo>
                    <a:pt x="3729893" y="0"/>
                  </a:moveTo>
                  <a:lnTo>
                    <a:pt x="4501723" y="0"/>
                  </a:lnTo>
                  <a:lnTo>
                    <a:pt x="771831" y="4724400"/>
                  </a:lnTo>
                  <a:lnTo>
                    <a:pt x="0" y="472440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573531" y="0"/>
              <a:ext cx="4474284" cy="4724400"/>
            </a:xfrm>
            <a:custGeom>
              <a:avLst/>
              <a:gdLst>
                <a:gd name="connsiteX0" fmla="*/ 3719866 w 4491697"/>
                <a:gd name="connsiteY0" fmla="*/ 0 h 4711700"/>
                <a:gd name="connsiteX1" fmla="*/ 4491697 w 4491697"/>
                <a:gd name="connsiteY1" fmla="*/ 0 h 4711700"/>
                <a:gd name="connsiteX2" fmla="*/ 771831 w 4491697"/>
                <a:gd name="connsiteY2" fmla="*/ 4711700 h 4711700"/>
                <a:gd name="connsiteX3" fmla="*/ 0 w 4491697"/>
                <a:gd name="connsiteY3" fmla="*/ 4711700 h 47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1697" h="4711700">
                  <a:moveTo>
                    <a:pt x="3719866" y="0"/>
                  </a:moveTo>
                  <a:lnTo>
                    <a:pt x="4491697" y="0"/>
                  </a:lnTo>
                  <a:lnTo>
                    <a:pt x="771831" y="4711700"/>
                  </a:lnTo>
                  <a:lnTo>
                    <a:pt x="0" y="471170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820303" y="0"/>
              <a:ext cx="4435417" cy="4724400"/>
            </a:xfrm>
            <a:custGeom>
              <a:avLst/>
              <a:gdLst>
                <a:gd name="connsiteX0" fmla="*/ 3719866 w 4460273"/>
                <a:gd name="connsiteY0" fmla="*/ 0 h 4711700"/>
                <a:gd name="connsiteX1" fmla="*/ 4409858 w 4460273"/>
                <a:gd name="connsiteY1" fmla="*/ 0 h 4711700"/>
                <a:gd name="connsiteX2" fmla="*/ 4460273 w 4460273"/>
                <a:gd name="connsiteY2" fmla="*/ 39802 h 4711700"/>
                <a:gd name="connsiteX3" fmla="*/ 771831 w 4460273"/>
                <a:gd name="connsiteY3" fmla="*/ 4711700 h 4711700"/>
                <a:gd name="connsiteX4" fmla="*/ 0 w 4460273"/>
                <a:gd name="connsiteY4" fmla="*/ 4711700 h 47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0273" h="4711700">
                  <a:moveTo>
                    <a:pt x="3719866" y="0"/>
                  </a:moveTo>
                  <a:lnTo>
                    <a:pt x="4409858" y="0"/>
                  </a:lnTo>
                  <a:lnTo>
                    <a:pt x="4460273" y="39802"/>
                  </a:lnTo>
                  <a:lnTo>
                    <a:pt x="771831" y="4711700"/>
                  </a:lnTo>
                  <a:lnTo>
                    <a:pt x="0" y="471170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727395" y="4052744"/>
            <a:ext cx="6860081" cy="9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2727396" y="1964406"/>
            <a:ext cx="6860080" cy="150018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3681351" y="2681581"/>
            <a:ext cx="489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68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3600" b="1" spc="-68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보고 </a:t>
            </a:r>
            <a:r>
              <a:rPr lang="en-US" altLang="ko-KR" sz="3600" b="1" spc="-68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endParaRPr lang="ko-KR" altLang="en-US" sz="3600" b="1" spc="-68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03390" y="2200533"/>
            <a:ext cx="619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4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</a:t>
            </a:r>
            <a:r>
              <a:rPr lang="ko-KR" altLang="en-US" sz="2400" b="1" spc="-68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경상북도 </a:t>
            </a:r>
            <a:r>
              <a:rPr lang="ko-KR" altLang="en-US" sz="2400" b="1" spc="-68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중소기업 빅데이터지원사업</a:t>
            </a:r>
            <a:endParaRPr lang="ko-KR" altLang="en-US" sz="2400" b="1" spc="45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00511" y="4333028"/>
            <a:ext cx="430041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 fontAlgn="base">
              <a:lnSpc>
                <a:spcPts val="1125"/>
              </a:lnSpc>
              <a:buFont typeface="나눔스퀘어" panose="020B0600000101010101" pitchFamily="50" charset="-127"/>
              <a:buChar char="★"/>
            </a:pP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◦ 일 시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2018. 12. 18</a:t>
            </a:r>
          </a:p>
          <a:p>
            <a:pPr marL="128588" indent="-128588" fontAlgn="base">
              <a:lnSpc>
                <a:spcPts val="1125"/>
              </a:lnSpc>
              <a:buFont typeface="나눔스퀘어" panose="020B0600000101010101" pitchFamily="50" charset="-127"/>
              <a:buChar char="★"/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◦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소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대한상공회의소 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61638" y="2917508"/>
            <a:ext cx="497205" cy="497205"/>
          </a:xfrm>
          <a:prstGeom prst="ellips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나눔스퀘어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373117" y="3363277"/>
            <a:ext cx="377190" cy="377190"/>
          </a:xfrm>
          <a:prstGeom prst="ellipse">
            <a:avLst/>
          </a:prstGeom>
          <a:solidFill>
            <a:srgbClr val="4472C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나눔스퀘어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04500" y="3483292"/>
            <a:ext cx="274320" cy="274320"/>
          </a:xfrm>
          <a:prstGeom prst="ellipse">
            <a:avLst/>
          </a:prstGeom>
          <a:solidFill>
            <a:srgbClr val="70AD4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나눔스퀘어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 rot="9034212">
            <a:off x="8914933" y="1796137"/>
            <a:ext cx="497205" cy="497205"/>
          </a:xfrm>
          <a:prstGeom prst="ellipse">
            <a:avLst/>
          </a:prstGeom>
          <a:solidFill>
            <a:schemeClr val="accent4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나눔스퀘어" panose="020B060000010101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 rot="9034212">
            <a:off x="8479274" y="1692858"/>
            <a:ext cx="377190" cy="377190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나눔스퀘어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 rot="9034212">
            <a:off x="8862860" y="1478167"/>
            <a:ext cx="274320" cy="274320"/>
          </a:xfrm>
          <a:prstGeom prst="ellipse">
            <a:avLst/>
          </a:prstGeom>
          <a:solidFill>
            <a:schemeClr val="accent6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796418" y="4118141"/>
            <a:ext cx="6671417" cy="804237"/>
          </a:xfrm>
          <a:prstGeom prst="rect">
            <a:avLst/>
          </a:prstGeom>
          <a:noFill/>
          <a:ln w="317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8" name="직사각형 27"/>
          <p:cNvSpPr/>
          <p:nvPr/>
        </p:nvSpPr>
        <p:spPr>
          <a:xfrm>
            <a:off x="0" y="1"/>
            <a:ext cx="12192000" cy="31432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7022"/>
            <a:ext cx="12132091" cy="2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2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343588" y="155928"/>
            <a:ext cx="7038113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dirty="0">
                <a:ea typeface="나눔스퀘어" panose="020B0600000101010101"/>
              </a:rPr>
              <a:t>제품</a:t>
            </a:r>
            <a:r>
              <a:rPr lang="en-US" altLang="ko-KR" sz="2000" b="1" dirty="0">
                <a:ea typeface="나눔스퀘어" panose="020B0600000101010101"/>
              </a:rPr>
              <a:t>/</a:t>
            </a:r>
            <a:r>
              <a:rPr lang="ko-KR" altLang="en-US" sz="2000" b="1" dirty="0">
                <a:ea typeface="나눔스퀘어" panose="020B0600000101010101"/>
              </a:rPr>
              <a:t>서비스 주요 구매결정 기준</a:t>
            </a:r>
            <a:r>
              <a:rPr lang="en-US" altLang="ko-KR" sz="2000" b="1" dirty="0">
                <a:ea typeface="나눔스퀘어" panose="020B0600000101010101"/>
              </a:rPr>
              <a:t> _ </a:t>
            </a:r>
            <a:r>
              <a:rPr lang="ko-KR" altLang="en-US" sz="2000" b="1" dirty="0" err="1">
                <a:ea typeface="나눔스퀘어" panose="020B0600000101010101"/>
              </a:rPr>
              <a:t>튼살</a:t>
            </a:r>
            <a:r>
              <a:rPr lang="ko-KR" altLang="en-US" sz="2000" b="1" dirty="0">
                <a:ea typeface="나눔스퀘어" panose="020B0600000101010101"/>
              </a:rPr>
              <a:t> 크림</a:t>
            </a:r>
            <a:r>
              <a:rPr lang="en-US" altLang="ko-KR" sz="2000" b="1" dirty="0">
                <a:ea typeface="나눔스퀘어" panose="020B0600000101010101"/>
              </a:rPr>
              <a:t> </a:t>
            </a:r>
            <a:r>
              <a:rPr lang="ko-KR" altLang="en-US" sz="2000" b="1" dirty="0">
                <a:ea typeface="나눔스퀘어" panose="020B0600000101010101"/>
              </a:rPr>
              <a:t>워드 </a:t>
            </a:r>
            <a:r>
              <a:rPr lang="ko-KR" altLang="en-US" sz="2000" b="1" dirty="0" err="1">
                <a:ea typeface="나눔스퀘어" panose="020B0600000101010101"/>
              </a:rPr>
              <a:t>클라우드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/>
          <a:srcRect l="1922" t="4934" r="3607" b="3300"/>
          <a:stretch/>
        </p:blipFill>
        <p:spPr>
          <a:xfrm>
            <a:off x="2702963" y="1749336"/>
            <a:ext cx="6786073" cy="44779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8" name="직사각형 7"/>
          <p:cNvSpPr/>
          <p:nvPr/>
        </p:nvSpPr>
        <p:spPr>
          <a:xfrm>
            <a:off x="0" y="746245"/>
            <a:ext cx="12192000" cy="751385"/>
          </a:xfrm>
          <a:prstGeom prst="rect">
            <a:avLst/>
          </a:prstGeom>
          <a:gradFill flip="none" rotWithShape="1">
            <a:gsLst>
              <a:gs pos="0">
                <a:srgbClr val="44546A">
                  <a:shade val="30000"/>
                  <a:satMod val="115000"/>
                </a:srgbClr>
              </a:gs>
              <a:gs pos="50000">
                <a:srgbClr val="44546A">
                  <a:shade val="67500"/>
                  <a:satMod val="115000"/>
                </a:srgbClr>
              </a:gs>
              <a:gs pos="100000">
                <a:srgbClr val="44546A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-590550" y="809209"/>
            <a:ext cx="1227702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0125" indent="-285750" latinLnBrk="0">
              <a:buFont typeface="Wingdings" panose="05000000000000000000" pitchFamily="2" charset="2"/>
              <a:buChar char="l"/>
            </a:pPr>
            <a:r>
              <a:rPr lang="ko-KR" altLang="en-US" sz="1700" dirty="0" err="1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튼살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크림 연관어 분석 결과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임산부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(1145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피부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(1126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임신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(1025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등의 비중이 높았으며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 외에 우리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(480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아기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(465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오일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(358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등의 속성이 높은 비중을 차지함</a:t>
            </a:r>
          </a:p>
          <a:p>
            <a:pPr marL="1000125" indent="-285750" latinLnBrk="0">
              <a:buFont typeface="Wingdings" panose="05000000000000000000" pitchFamily="2" charset="2"/>
              <a:buChar char="l"/>
            </a:pPr>
            <a:endParaRPr lang="ko-KR" altLang="en-US" sz="1700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8"/>
          <a:stretch/>
        </p:blipFill>
        <p:spPr>
          <a:xfrm>
            <a:off x="11391900" y="745661"/>
            <a:ext cx="563595" cy="3941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1" b="13777"/>
          <a:stretch/>
        </p:blipFill>
        <p:spPr>
          <a:xfrm>
            <a:off x="11787804" y="1047750"/>
            <a:ext cx="410545" cy="441325"/>
          </a:xfrm>
          <a:prstGeom prst="rect">
            <a:avLst/>
          </a:prstGeom>
        </p:spPr>
      </p:pic>
      <p:sp>
        <p:nvSpPr>
          <p:cNvPr id="12" name="제목 2"/>
          <p:cNvSpPr txBox="1">
            <a:spLocks/>
          </p:cNvSpPr>
          <p:nvPr/>
        </p:nvSpPr>
        <p:spPr bwMode="auto">
          <a:xfrm>
            <a:off x="10598239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758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343589" y="155928"/>
            <a:ext cx="7462062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dirty="0">
                <a:ea typeface="나눔스퀘어" panose="020B0600000101010101"/>
              </a:rPr>
              <a:t>제품</a:t>
            </a:r>
            <a:r>
              <a:rPr lang="en-US" altLang="ko-KR" sz="2000" b="1" dirty="0">
                <a:ea typeface="나눔스퀘어" panose="020B0600000101010101"/>
              </a:rPr>
              <a:t>/</a:t>
            </a:r>
            <a:r>
              <a:rPr lang="ko-KR" altLang="en-US" sz="2000" b="1" dirty="0">
                <a:ea typeface="나눔스퀘어" panose="020B0600000101010101"/>
              </a:rPr>
              <a:t>서비스 주요 구매결정 기준</a:t>
            </a:r>
            <a:r>
              <a:rPr lang="en-US" altLang="ko-KR" sz="2000" b="1" dirty="0">
                <a:ea typeface="나눔스퀘어" panose="020B0600000101010101"/>
              </a:rPr>
              <a:t> _ </a:t>
            </a:r>
            <a:r>
              <a:rPr lang="ko-KR" altLang="en-US" sz="2000" b="1" dirty="0" err="1">
                <a:ea typeface="나눔스퀘어" panose="020B0600000101010101"/>
              </a:rPr>
              <a:t>튼살</a:t>
            </a:r>
            <a:r>
              <a:rPr lang="ko-KR" altLang="en-US" sz="2000" b="1" dirty="0">
                <a:ea typeface="나눔스퀘어" panose="020B0600000101010101"/>
              </a:rPr>
              <a:t> 크림</a:t>
            </a:r>
            <a:r>
              <a:rPr lang="en-US" altLang="ko-KR" sz="2000" b="1" dirty="0">
                <a:ea typeface="나눔스퀘어" panose="020B0600000101010101"/>
              </a:rPr>
              <a:t> </a:t>
            </a:r>
            <a:r>
              <a:rPr lang="ko-KR" altLang="en-US" sz="2000" b="1" dirty="0" smtClean="0">
                <a:ea typeface="나눔스퀘어" panose="020B0600000101010101"/>
              </a:rPr>
              <a:t>속성 워드 </a:t>
            </a:r>
            <a:r>
              <a:rPr lang="ko-KR" altLang="en-US" sz="2000" b="1" dirty="0" err="1">
                <a:ea typeface="나눔스퀘어" panose="020B0600000101010101"/>
              </a:rPr>
              <a:t>클라우드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1571" y="1749336"/>
            <a:ext cx="7768857" cy="43768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8" name="직사각형 7"/>
          <p:cNvSpPr/>
          <p:nvPr/>
        </p:nvSpPr>
        <p:spPr>
          <a:xfrm>
            <a:off x="0" y="746245"/>
            <a:ext cx="12192000" cy="751385"/>
          </a:xfrm>
          <a:prstGeom prst="rect">
            <a:avLst/>
          </a:prstGeom>
          <a:gradFill flip="none" rotWithShape="1">
            <a:gsLst>
              <a:gs pos="0">
                <a:srgbClr val="44546A">
                  <a:shade val="30000"/>
                  <a:satMod val="115000"/>
                </a:srgbClr>
              </a:gs>
              <a:gs pos="50000">
                <a:srgbClr val="44546A">
                  <a:shade val="67500"/>
                  <a:satMod val="115000"/>
                </a:srgbClr>
              </a:gs>
              <a:gs pos="100000">
                <a:srgbClr val="44546A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-590550" y="809209"/>
            <a:ext cx="1227702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0125" indent="-285750" latinLnBrk="0">
              <a:buFont typeface="Wingdings" panose="05000000000000000000" pitchFamily="2" charset="2"/>
              <a:buChar char="l"/>
            </a:pPr>
            <a:r>
              <a:rPr lang="ko-KR" altLang="en-US" sz="1700" dirty="0" err="1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튼살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크림 속성 분석 결과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좋다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7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3,670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많다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7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2,424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크다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7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2,137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등의 비중이 높았으며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 외에 없다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7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1,470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촉촉하다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7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1,024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싸다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(556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부드럽다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(518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등의 속성이 높은 비중을 차지함</a:t>
            </a:r>
          </a:p>
          <a:p>
            <a:pPr marL="1000125" indent="-285750" latinLnBrk="0">
              <a:buFont typeface="Wingdings" panose="05000000000000000000" pitchFamily="2" charset="2"/>
              <a:buChar char="l"/>
            </a:pPr>
            <a:endParaRPr lang="ko-KR" altLang="en-US" sz="1700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8"/>
          <a:stretch/>
        </p:blipFill>
        <p:spPr>
          <a:xfrm>
            <a:off x="11391900" y="745661"/>
            <a:ext cx="563595" cy="3941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1" b="13777"/>
          <a:stretch/>
        </p:blipFill>
        <p:spPr>
          <a:xfrm>
            <a:off x="11787804" y="1047750"/>
            <a:ext cx="410545" cy="441325"/>
          </a:xfrm>
          <a:prstGeom prst="rect">
            <a:avLst/>
          </a:prstGeom>
        </p:spPr>
      </p:pic>
      <p:sp>
        <p:nvSpPr>
          <p:cNvPr id="12" name="제목 2"/>
          <p:cNvSpPr txBox="1">
            <a:spLocks/>
          </p:cNvSpPr>
          <p:nvPr/>
        </p:nvSpPr>
        <p:spPr bwMode="auto">
          <a:xfrm>
            <a:off x="10598239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715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343589" y="155928"/>
            <a:ext cx="4885116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 경쟁사 </a:t>
            </a:r>
            <a:r>
              <a:rPr lang="ko-KR" altLang="en-US" sz="20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연관어</a:t>
            </a: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</a:t>
            </a:r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20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Biotherm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2712003337"/>
              </p:ext>
            </p:extLst>
          </p:nvPr>
        </p:nvGraphicFramePr>
        <p:xfrm>
          <a:off x="742363" y="1230914"/>
          <a:ext cx="5267739" cy="5118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20">
            <a:extLst>
              <a:ext uri="{FF2B5EF4-FFF2-40B4-BE49-F238E27FC236}">
                <a16:creationId xmlns:a16="http://schemas.microsoft.com/office/drawing/2014/main" id="{9DBF1523-57F3-4942-A335-0AD80BBA37E0}"/>
              </a:ext>
            </a:extLst>
          </p:cNvPr>
          <p:cNvSpPr/>
          <p:nvPr/>
        </p:nvSpPr>
        <p:spPr bwMode="auto">
          <a:xfrm>
            <a:off x="7877232" y="732509"/>
            <a:ext cx="2184399" cy="321934"/>
          </a:xfrm>
          <a:prstGeom prst="rect">
            <a:avLst/>
          </a:prstGeom>
          <a:pattFill prst="wdUpDiag">
            <a:fgClr>
              <a:srgbClr val="44546A"/>
            </a:fgClr>
            <a:bgClr>
              <a:srgbClr val="27303D"/>
            </a:bgClr>
          </a:patt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" rIns="91440" bIns="10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Biotherm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분석결과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9DBF1523-57F3-4942-A335-0AD80BBA37E0}"/>
              </a:ext>
            </a:extLst>
          </p:cNvPr>
          <p:cNvSpPr/>
          <p:nvPr/>
        </p:nvSpPr>
        <p:spPr bwMode="auto">
          <a:xfrm>
            <a:off x="2231319" y="732509"/>
            <a:ext cx="2289826" cy="321934"/>
          </a:xfrm>
          <a:prstGeom prst="rect">
            <a:avLst/>
          </a:prstGeom>
          <a:pattFill prst="wdUpDiag">
            <a:fgClr>
              <a:srgbClr val="44546A"/>
            </a:fgClr>
            <a:bgClr>
              <a:srgbClr val="27303D"/>
            </a:bgClr>
          </a:patt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" rIns="91440" bIns="10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Biotherm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연관어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포함 비중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92487" y="1280792"/>
            <a:ext cx="5153891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 경쟁사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Biotherm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연관어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분석결과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임산부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(16%),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튼살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(14%),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완화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(9%),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오일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(7%)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등의 비중이 높았으며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완화크림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(1%),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발림성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(1%)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등의 속성도 상위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위안에 높게 나타남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추천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(5%),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(3%),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세트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(1%)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등의 속성이 연관관계가 높게 나타남                                             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92487" y="3898669"/>
            <a:ext cx="5153891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튼살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크림과 오일의 상관관계가 눈에 띄게 높게 나타난 것을 보았을 때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소비자들이 크림과 오일을 상호 보완적 제품으로 함께 사용한다는 것을 알 수 있음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임산부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튼살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예방의 목적으로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튼살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크림을 구입하기도 하지만 선물용으로 구입하는 비중이 높음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선물용으로 구입시 세트 구성을 선호함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제목 2"/>
          <p:cNvSpPr txBox="1">
            <a:spLocks/>
          </p:cNvSpPr>
          <p:nvPr/>
        </p:nvSpPr>
        <p:spPr bwMode="auto">
          <a:xfrm>
            <a:off x="10598239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47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343589" y="155928"/>
            <a:ext cx="4885116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 경쟁사 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연관어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/>
              </a:rPr>
              <a:t>분석</a:t>
            </a:r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/>
              </a:rPr>
              <a:t>-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나눔스퀘어" panose="020B0600000101010101"/>
              </a:rPr>
              <a:t>Clarins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491232508"/>
              </p:ext>
            </p:extLst>
          </p:nvPr>
        </p:nvGraphicFramePr>
        <p:xfrm>
          <a:off x="756460" y="1281031"/>
          <a:ext cx="5403272" cy="5086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20">
            <a:extLst>
              <a:ext uri="{FF2B5EF4-FFF2-40B4-BE49-F238E27FC236}">
                <a16:creationId xmlns:a16="http://schemas.microsoft.com/office/drawing/2014/main" id="{9DBF1523-57F3-4942-A335-0AD80BBA37E0}"/>
              </a:ext>
            </a:extLst>
          </p:cNvPr>
          <p:cNvSpPr/>
          <p:nvPr/>
        </p:nvSpPr>
        <p:spPr bwMode="auto">
          <a:xfrm>
            <a:off x="7877232" y="764726"/>
            <a:ext cx="2184399" cy="321934"/>
          </a:xfrm>
          <a:prstGeom prst="rect">
            <a:avLst/>
          </a:prstGeom>
          <a:pattFill prst="wdUpDiag">
            <a:fgClr>
              <a:srgbClr val="44546A"/>
            </a:fgClr>
            <a:bgClr>
              <a:srgbClr val="27303D"/>
            </a:bgClr>
          </a:patt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" rIns="91440" bIns="10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Clarins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분석결과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9DBF1523-57F3-4942-A335-0AD80BBA37E0}"/>
              </a:ext>
            </a:extLst>
          </p:cNvPr>
          <p:cNvSpPr/>
          <p:nvPr/>
        </p:nvSpPr>
        <p:spPr bwMode="auto">
          <a:xfrm>
            <a:off x="2313183" y="764726"/>
            <a:ext cx="2289826" cy="321934"/>
          </a:xfrm>
          <a:prstGeom prst="rect">
            <a:avLst/>
          </a:prstGeom>
          <a:pattFill prst="wdUpDiag">
            <a:fgClr>
              <a:srgbClr val="44546A"/>
            </a:fgClr>
            <a:bgClr>
              <a:srgbClr val="27303D"/>
            </a:bgClr>
          </a:patt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" rIns="91440" bIns="10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Clarins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연관어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포함 비중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92487" y="1314044"/>
            <a:ext cx="5153891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 경쟁사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Clarins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연관어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분석결과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임산부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(20%),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오일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(13%),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튼살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(12%),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세럼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(6%),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등의 비중이 높았으며 임신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(4%),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피부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(1%),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로션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(1%)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등의 속성도 상위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위안에 높게 나타남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(5%),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지인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(3%),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세트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(3%)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등의 속성이 연관관계가 높게 나타남                                             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92487" y="3948543"/>
            <a:ext cx="5153891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 경쟁사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Biotherm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분석결과와 비슷하게 나타남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경쟁사 분석 중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튼살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크림과 오일의 연관관계가 가장 높게 나타났으며 다른 제품 라인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세럼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로션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비중이 높게 나타난 것을 보았을 때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크림과 같이 사용할 수 있는 상호 보완적 제품이 필요함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선물용 세트 패키지 구성이 필요함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제목 2"/>
          <p:cNvSpPr txBox="1">
            <a:spLocks/>
          </p:cNvSpPr>
          <p:nvPr/>
        </p:nvSpPr>
        <p:spPr bwMode="auto">
          <a:xfrm>
            <a:off x="10598239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936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343589" y="155928"/>
            <a:ext cx="4885116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 경쟁사 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연관어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20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Atopalm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3193447926"/>
              </p:ext>
            </p:extLst>
          </p:nvPr>
        </p:nvGraphicFramePr>
        <p:xfrm>
          <a:off x="573578" y="1310640"/>
          <a:ext cx="5561216" cy="5073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20">
            <a:extLst>
              <a:ext uri="{FF2B5EF4-FFF2-40B4-BE49-F238E27FC236}">
                <a16:creationId xmlns:a16="http://schemas.microsoft.com/office/drawing/2014/main" id="{9DBF1523-57F3-4942-A335-0AD80BBA37E0}"/>
              </a:ext>
            </a:extLst>
          </p:cNvPr>
          <p:cNvSpPr/>
          <p:nvPr/>
        </p:nvSpPr>
        <p:spPr bwMode="auto">
          <a:xfrm>
            <a:off x="7877232" y="816960"/>
            <a:ext cx="2184399" cy="321934"/>
          </a:xfrm>
          <a:prstGeom prst="rect">
            <a:avLst/>
          </a:prstGeom>
          <a:pattFill prst="wdUpDiag">
            <a:fgClr>
              <a:srgbClr val="44546A"/>
            </a:fgClr>
            <a:bgClr>
              <a:srgbClr val="27303D"/>
            </a:bgClr>
          </a:patt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" rIns="91440" bIns="10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Atopalm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분석결과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9DBF1523-57F3-4942-A335-0AD80BBA37E0}"/>
              </a:ext>
            </a:extLst>
          </p:cNvPr>
          <p:cNvSpPr/>
          <p:nvPr/>
        </p:nvSpPr>
        <p:spPr bwMode="auto">
          <a:xfrm>
            <a:off x="2209273" y="816960"/>
            <a:ext cx="2289826" cy="321934"/>
          </a:xfrm>
          <a:prstGeom prst="rect">
            <a:avLst/>
          </a:prstGeom>
          <a:pattFill prst="wdUpDiag">
            <a:fgClr>
              <a:srgbClr val="44546A"/>
            </a:fgClr>
            <a:bgClr>
              <a:srgbClr val="27303D"/>
            </a:bgClr>
          </a:patt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" rIns="91440" bIns="10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Atopalm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연관어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포함 비중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92485" y="1590348"/>
            <a:ext cx="5153891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 경쟁사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Atopalm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연관어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분석결과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제품명인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매터니티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(18%)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비중이 가장 높았으며 다음으로 임산부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(8%),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(4%),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임신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(4%),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(4%)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등의 순으로 나타남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아기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(4%)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속성도 임산부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임신과 비슷한 정도로 연관관계가 높게 나타남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성분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(1%)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속성도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 안에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높게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나타남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92485" y="4420589"/>
            <a:ext cx="515389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튼살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크림의 구매가 주로 임산부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튼살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예방 목적인 만큼 임산부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임신의 속성이 높게 나타남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임산부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임신 비중 만큼 아기도 연관관계가 높게 나타남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제목 2"/>
          <p:cNvSpPr txBox="1">
            <a:spLocks/>
          </p:cNvSpPr>
          <p:nvPr/>
        </p:nvSpPr>
        <p:spPr bwMode="auto">
          <a:xfrm>
            <a:off x="10598239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893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343589" y="155928"/>
            <a:ext cx="4885116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 경쟁사 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연관어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C</a:t>
            </a:r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etaphil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822286554"/>
              </p:ext>
            </p:extLst>
          </p:nvPr>
        </p:nvGraphicFramePr>
        <p:xfrm>
          <a:off x="867671" y="1156342"/>
          <a:ext cx="5208934" cy="5116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20">
            <a:extLst>
              <a:ext uri="{FF2B5EF4-FFF2-40B4-BE49-F238E27FC236}">
                <a16:creationId xmlns:a16="http://schemas.microsoft.com/office/drawing/2014/main" id="{9DBF1523-57F3-4942-A335-0AD80BBA37E0}"/>
              </a:ext>
            </a:extLst>
          </p:cNvPr>
          <p:cNvSpPr/>
          <p:nvPr/>
        </p:nvSpPr>
        <p:spPr bwMode="auto">
          <a:xfrm>
            <a:off x="7877232" y="724475"/>
            <a:ext cx="2184399" cy="321934"/>
          </a:xfrm>
          <a:prstGeom prst="rect">
            <a:avLst/>
          </a:prstGeom>
          <a:pattFill prst="wdUpDiag">
            <a:fgClr>
              <a:srgbClr val="44546A"/>
            </a:fgClr>
            <a:bgClr>
              <a:srgbClr val="27303D"/>
            </a:bgClr>
          </a:patt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" rIns="91440" bIns="10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Cetaphil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분석결과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9DBF1523-57F3-4942-A335-0AD80BBA37E0}"/>
              </a:ext>
            </a:extLst>
          </p:cNvPr>
          <p:cNvSpPr/>
          <p:nvPr/>
        </p:nvSpPr>
        <p:spPr bwMode="auto">
          <a:xfrm>
            <a:off x="2539198" y="724475"/>
            <a:ext cx="2289826" cy="321934"/>
          </a:xfrm>
          <a:prstGeom prst="rect">
            <a:avLst/>
          </a:prstGeom>
          <a:pattFill prst="wdUpDiag">
            <a:fgClr>
              <a:srgbClr val="44546A"/>
            </a:fgClr>
            <a:bgClr>
              <a:srgbClr val="27303D"/>
            </a:bgClr>
          </a:patt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" rIns="91440" bIns="10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Cetaphil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연관어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포함 비중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92487" y="1214290"/>
            <a:ext cx="5153891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 경쟁사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(Cetaphil)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연관어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분석결과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로션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(22%),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아기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(17%)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비중이 가장 높았으며 사용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(8%),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임산부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(6%),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오일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(5%)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등의 속성도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위안에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높게 나타남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아기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(17%)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속성이 임산부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(6%)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연관관계가 높게 나타남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대용량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(7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%)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연관관계가 눈에 띔 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92487" y="3807232"/>
            <a:ext cx="5153891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경쟁사 분석 중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튼살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크림과 아기의 연관관계 비중이 가장 높게 나타났으며 임산부의 속성보다 높게 나타난 것을 보았을 때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고객층 확대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임산부와 아기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필요함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고객층을 확대 했을 때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같이 함께 사용할 수 있도록 용량 확대도 필요함  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제목 2"/>
          <p:cNvSpPr txBox="1">
            <a:spLocks/>
          </p:cNvSpPr>
          <p:nvPr/>
        </p:nvSpPr>
        <p:spPr bwMode="auto">
          <a:xfrm>
            <a:off x="10598239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549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343589" y="155928"/>
            <a:ext cx="4885116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분석결과요약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4127" y="961281"/>
            <a:ext cx="1126374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출산 용품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BUZZ TREND-&gt;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임부-출산용품,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튼살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화장품, 임산부 유산균, 임산부 의류 등의 순으로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나타남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분석결과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튼살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비중이 크게 높지 않음을 알 수 있고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아토팜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몽디에스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임산부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 키워드 외에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아이의 언급도 비중 있게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나타남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튼살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화장품은 미용의 목적보다 </a:t>
            </a:r>
            <a:r>
              <a:rPr lang="ko-KR" altLang="en-US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의약품과 같은 치료</a:t>
            </a:r>
            <a:r>
              <a:rPr lang="en-US" altLang="ko-KR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예방의 </a:t>
            </a:r>
            <a:r>
              <a:rPr lang="ko-KR" altLang="en-US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강하므로 정성적인 효과 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홍보와 객관적인 입증 자료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피부자극테스트완료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튼살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개선 임상시험 완료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바탕으로 크림 사용으로 인한 변화와 제품의 효과를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홍보하고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객관적인 입증 자료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유해물질 확인시험 완료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바탕으로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아기도 함께 사용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수 있게 고객층을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넓힘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튼살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크림 연관어 분석 결과 크림과 오일의 언급 량과 연관성이 모두 높은 것으로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나타남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추가적으로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튼살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관련 키워드 외에 </a:t>
            </a:r>
            <a:r>
              <a:rPr lang="ko-KR" altLang="en-US" dirty="0">
                <a:solidFill>
                  <a:srgbClr val="7030A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선물과 세트의 언급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눈에 띄게 나타남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제목 2"/>
          <p:cNvSpPr txBox="1">
            <a:spLocks/>
          </p:cNvSpPr>
          <p:nvPr/>
        </p:nvSpPr>
        <p:spPr bwMode="auto">
          <a:xfrm>
            <a:off x="10598239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741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343589" y="155928"/>
            <a:ext cx="4885116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이오버드</a:t>
            </a: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마케팅방향</a:t>
            </a: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제언</a:t>
            </a:r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-1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618045966"/>
              </p:ext>
            </p:extLst>
          </p:nvPr>
        </p:nvGraphicFramePr>
        <p:xfrm>
          <a:off x="3145263" y="1688819"/>
          <a:ext cx="5901473" cy="4511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746245"/>
            <a:ext cx="12192000" cy="751385"/>
          </a:xfrm>
          <a:prstGeom prst="rect">
            <a:avLst/>
          </a:prstGeom>
          <a:gradFill flip="none" rotWithShape="1">
            <a:gsLst>
              <a:gs pos="0">
                <a:srgbClr val="44546A">
                  <a:shade val="30000"/>
                  <a:satMod val="115000"/>
                </a:srgbClr>
              </a:gs>
              <a:gs pos="50000">
                <a:srgbClr val="44546A">
                  <a:shade val="67500"/>
                  <a:satMod val="115000"/>
                </a:srgbClr>
              </a:gs>
              <a:gs pos="100000">
                <a:srgbClr val="44546A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590550" y="931872"/>
            <a:ext cx="12277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0125" indent="-285750" latinLnBrk="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제품명인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Barrier cream’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처럼 보호와 유지를 목적으로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Barrier category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로써 ‘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튼살크림’을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강조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8"/>
          <a:stretch/>
        </p:blipFill>
        <p:spPr>
          <a:xfrm>
            <a:off x="11391900" y="745661"/>
            <a:ext cx="563595" cy="3941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1" b="13777"/>
          <a:stretch/>
        </p:blipFill>
        <p:spPr>
          <a:xfrm>
            <a:off x="11787804" y="1047750"/>
            <a:ext cx="410545" cy="441325"/>
          </a:xfrm>
          <a:prstGeom prst="rect">
            <a:avLst/>
          </a:prstGeom>
        </p:spPr>
      </p:pic>
      <p:sp>
        <p:nvSpPr>
          <p:cNvPr id="10" name="제목 2"/>
          <p:cNvSpPr txBox="1">
            <a:spLocks/>
          </p:cNvSpPr>
          <p:nvPr/>
        </p:nvSpPr>
        <p:spPr bwMode="auto">
          <a:xfrm>
            <a:off x="10598239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856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343589" y="155928"/>
            <a:ext cx="4885116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이오버드</a:t>
            </a: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마케팅방향</a:t>
            </a: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제언</a:t>
            </a:r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-2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덧셈 기호 4"/>
          <p:cNvSpPr/>
          <p:nvPr/>
        </p:nvSpPr>
        <p:spPr>
          <a:xfrm>
            <a:off x="4180081" y="2527878"/>
            <a:ext cx="914400" cy="939339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342968" y="2249401"/>
            <a:ext cx="1571106" cy="1496291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임산부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덧셈 기호 6"/>
          <p:cNvSpPr/>
          <p:nvPr/>
        </p:nvSpPr>
        <p:spPr>
          <a:xfrm>
            <a:off x="7095078" y="2527878"/>
            <a:ext cx="914400" cy="939339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309226" y="2249399"/>
            <a:ext cx="1571106" cy="1496291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아기</a:t>
            </a:r>
          </a:p>
        </p:txBody>
      </p:sp>
      <p:sp>
        <p:nvSpPr>
          <p:cNvPr id="9" name="타원 8"/>
          <p:cNvSpPr/>
          <p:nvPr/>
        </p:nvSpPr>
        <p:spPr>
          <a:xfrm>
            <a:off x="8275485" y="2249400"/>
            <a:ext cx="1571106" cy="1496291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성장기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청소년</a:t>
            </a:r>
          </a:p>
        </p:txBody>
      </p:sp>
      <p:sp>
        <p:nvSpPr>
          <p:cNvPr id="10" name="아래쪽 화살표 9"/>
          <p:cNvSpPr/>
          <p:nvPr/>
        </p:nvSpPr>
        <p:spPr>
          <a:xfrm>
            <a:off x="5849554" y="4047940"/>
            <a:ext cx="490450" cy="747238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303386" y="5109591"/>
            <a:ext cx="3582785" cy="714895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고객층 확대</a:t>
            </a:r>
            <a:endParaRPr lang="ko-KR" altLang="en-US" sz="28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746245"/>
            <a:ext cx="12192000" cy="751385"/>
          </a:xfrm>
          <a:prstGeom prst="rect">
            <a:avLst/>
          </a:prstGeom>
          <a:gradFill flip="none" rotWithShape="1">
            <a:gsLst>
              <a:gs pos="0">
                <a:srgbClr val="44546A">
                  <a:shade val="30000"/>
                  <a:satMod val="115000"/>
                </a:srgbClr>
              </a:gs>
              <a:gs pos="50000">
                <a:srgbClr val="44546A">
                  <a:shade val="67500"/>
                  <a:satMod val="115000"/>
                </a:srgbClr>
              </a:gs>
              <a:gs pos="100000">
                <a:srgbClr val="44546A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-590550" y="931872"/>
            <a:ext cx="12277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0125" indent="-285750" latinLnBrk="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경쟁사 분석 결과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임산부 뿐만 아니라 아기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자녀들과 같이 쓸 수 있는 제품으로 </a:t>
            </a: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마케팅하여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고객층 확대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8"/>
          <a:stretch/>
        </p:blipFill>
        <p:spPr>
          <a:xfrm>
            <a:off x="11391900" y="745661"/>
            <a:ext cx="563595" cy="39413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1" b="13777"/>
          <a:stretch/>
        </p:blipFill>
        <p:spPr>
          <a:xfrm>
            <a:off x="11787804" y="1047750"/>
            <a:ext cx="410545" cy="441325"/>
          </a:xfrm>
          <a:prstGeom prst="rect">
            <a:avLst/>
          </a:prstGeom>
        </p:spPr>
      </p:pic>
      <p:sp>
        <p:nvSpPr>
          <p:cNvPr id="16" name="제목 2"/>
          <p:cNvSpPr txBox="1">
            <a:spLocks/>
          </p:cNvSpPr>
          <p:nvPr/>
        </p:nvSpPr>
        <p:spPr bwMode="auto">
          <a:xfrm>
            <a:off x="10598239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39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343589" y="155928"/>
            <a:ext cx="4885116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이오버드</a:t>
            </a: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마케팅방향</a:t>
            </a: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제언</a:t>
            </a:r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-3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7597" y="1038032"/>
            <a:ext cx="233033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피부자극테스트완료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692571" y="1038032"/>
            <a:ext cx="2457724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튼살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개선 임상시험 완료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954934" y="1038032"/>
            <a:ext cx="240001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유해물질 확인시험 완료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785316" y="1038032"/>
            <a:ext cx="3290" cy="430705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8049324" y="1038032"/>
            <a:ext cx="3290" cy="430705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47" y="1698309"/>
            <a:ext cx="3745576" cy="19842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86" y="1681861"/>
            <a:ext cx="1953808" cy="212528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80" y="1673116"/>
            <a:ext cx="1445783" cy="216867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3241964" y="5503203"/>
            <a:ext cx="5586152" cy="90590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인증서 및 데이터 기반 마케팅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</a:t>
            </a:r>
            <a:endParaRPr lang="en-US" altLang="ko-KR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7" t="13798" r="3454"/>
          <a:stretch/>
        </p:blipFill>
        <p:spPr>
          <a:xfrm>
            <a:off x="5519004" y="3725406"/>
            <a:ext cx="2445463" cy="161967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9" t="18054" r="23997" b="11201"/>
          <a:stretch/>
        </p:blipFill>
        <p:spPr>
          <a:xfrm>
            <a:off x="5499372" y="1681861"/>
            <a:ext cx="2484729" cy="20006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302" y="3935286"/>
            <a:ext cx="1621374" cy="140979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3" t="6255" r="10175" b="15200"/>
          <a:stretch/>
        </p:blipFill>
        <p:spPr>
          <a:xfrm rot="5400000">
            <a:off x="3539023" y="1988668"/>
            <a:ext cx="2221563" cy="160795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4" t="10425" r="20222" b="34788"/>
          <a:stretch/>
        </p:blipFill>
        <p:spPr>
          <a:xfrm>
            <a:off x="8115846" y="3725406"/>
            <a:ext cx="1727179" cy="161967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8" b="18494"/>
          <a:stretch/>
        </p:blipFill>
        <p:spPr>
          <a:xfrm>
            <a:off x="9906257" y="3725406"/>
            <a:ext cx="1953866" cy="162185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88" y="3841791"/>
            <a:ext cx="2255756" cy="149873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2" t="8176" r="29538" b="38008"/>
          <a:stretch/>
        </p:blipFill>
        <p:spPr>
          <a:xfrm>
            <a:off x="2567667" y="3850968"/>
            <a:ext cx="1160427" cy="1489553"/>
          </a:xfrm>
          <a:prstGeom prst="rect">
            <a:avLst/>
          </a:prstGeom>
        </p:spPr>
      </p:pic>
      <p:sp>
        <p:nvSpPr>
          <p:cNvPr id="28" name="제목 2"/>
          <p:cNvSpPr txBox="1">
            <a:spLocks/>
          </p:cNvSpPr>
          <p:nvPr/>
        </p:nvSpPr>
        <p:spPr bwMode="auto">
          <a:xfrm>
            <a:off x="10598239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53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0" y="27022"/>
            <a:ext cx="6300259" cy="6858000"/>
            <a:chOff x="50150" y="0"/>
            <a:chExt cx="5997665" cy="4724400"/>
          </a:xfrm>
        </p:grpSpPr>
        <p:sp>
          <p:nvSpPr>
            <p:cNvPr id="22" name="자유형 21"/>
            <p:cNvSpPr/>
            <p:nvPr/>
          </p:nvSpPr>
          <p:spPr>
            <a:xfrm>
              <a:off x="50150" y="0"/>
              <a:ext cx="4501723" cy="4724400"/>
            </a:xfrm>
            <a:custGeom>
              <a:avLst/>
              <a:gdLst>
                <a:gd name="connsiteX0" fmla="*/ 3729893 w 4501723"/>
                <a:gd name="connsiteY0" fmla="*/ 0 h 4724400"/>
                <a:gd name="connsiteX1" fmla="*/ 4501723 w 4501723"/>
                <a:gd name="connsiteY1" fmla="*/ 0 h 4724400"/>
                <a:gd name="connsiteX2" fmla="*/ 771831 w 4501723"/>
                <a:gd name="connsiteY2" fmla="*/ 4724400 h 4724400"/>
                <a:gd name="connsiteX3" fmla="*/ 0 w 4501723"/>
                <a:gd name="connsiteY3" fmla="*/ 472440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1723" h="4724400">
                  <a:moveTo>
                    <a:pt x="3729893" y="0"/>
                  </a:moveTo>
                  <a:lnTo>
                    <a:pt x="4501723" y="0"/>
                  </a:lnTo>
                  <a:lnTo>
                    <a:pt x="771831" y="4724400"/>
                  </a:lnTo>
                  <a:lnTo>
                    <a:pt x="0" y="472440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573531" y="0"/>
              <a:ext cx="4474284" cy="4724400"/>
            </a:xfrm>
            <a:custGeom>
              <a:avLst/>
              <a:gdLst>
                <a:gd name="connsiteX0" fmla="*/ 3719866 w 4491697"/>
                <a:gd name="connsiteY0" fmla="*/ 0 h 4711700"/>
                <a:gd name="connsiteX1" fmla="*/ 4491697 w 4491697"/>
                <a:gd name="connsiteY1" fmla="*/ 0 h 4711700"/>
                <a:gd name="connsiteX2" fmla="*/ 771831 w 4491697"/>
                <a:gd name="connsiteY2" fmla="*/ 4711700 h 4711700"/>
                <a:gd name="connsiteX3" fmla="*/ 0 w 4491697"/>
                <a:gd name="connsiteY3" fmla="*/ 4711700 h 47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1697" h="4711700">
                  <a:moveTo>
                    <a:pt x="3719866" y="0"/>
                  </a:moveTo>
                  <a:lnTo>
                    <a:pt x="4491697" y="0"/>
                  </a:lnTo>
                  <a:lnTo>
                    <a:pt x="771831" y="4711700"/>
                  </a:lnTo>
                  <a:lnTo>
                    <a:pt x="0" y="471170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820303" y="0"/>
              <a:ext cx="4435417" cy="4724400"/>
            </a:xfrm>
            <a:custGeom>
              <a:avLst/>
              <a:gdLst>
                <a:gd name="connsiteX0" fmla="*/ 3719866 w 4460273"/>
                <a:gd name="connsiteY0" fmla="*/ 0 h 4711700"/>
                <a:gd name="connsiteX1" fmla="*/ 4409858 w 4460273"/>
                <a:gd name="connsiteY1" fmla="*/ 0 h 4711700"/>
                <a:gd name="connsiteX2" fmla="*/ 4460273 w 4460273"/>
                <a:gd name="connsiteY2" fmla="*/ 39802 h 4711700"/>
                <a:gd name="connsiteX3" fmla="*/ 771831 w 4460273"/>
                <a:gd name="connsiteY3" fmla="*/ 4711700 h 4711700"/>
                <a:gd name="connsiteX4" fmla="*/ 0 w 4460273"/>
                <a:gd name="connsiteY4" fmla="*/ 4711700 h 47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0273" h="4711700">
                  <a:moveTo>
                    <a:pt x="3719866" y="0"/>
                  </a:moveTo>
                  <a:lnTo>
                    <a:pt x="4409858" y="0"/>
                  </a:lnTo>
                  <a:lnTo>
                    <a:pt x="4460273" y="39802"/>
                  </a:lnTo>
                  <a:lnTo>
                    <a:pt x="771831" y="4711700"/>
                  </a:lnTo>
                  <a:lnTo>
                    <a:pt x="0" y="471170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829426" y="3053934"/>
            <a:ext cx="5027612" cy="6771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fontAlgn="base"/>
            <a:r>
              <a:rPr lang="ko-KR" altLang="en-US" sz="44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영남대학교</a:t>
            </a:r>
            <a:endParaRPr lang="ko-KR" altLang="en-US" sz="4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1"/>
            <a:ext cx="12192000" cy="31432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7022"/>
            <a:ext cx="12132091" cy="2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1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343589" y="155928"/>
            <a:ext cx="4885116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이오버드</a:t>
            </a: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마케팅방향</a:t>
            </a: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제언</a:t>
            </a:r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-4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458965481"/>
              </p:ext>
            </p:extLst>
          </p:nvPr>
        </p:nvGraphicFramePr>
        <p:xfrm>
          <a:off x="2612483" y="1503714"/>
          <a:ext cx="6967034" cy="3993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제목 2"/>
          <p:cNvSpPr txBox="1">
            <a:spLocks/>
          </p:cNvSpPr>
          <p:nvPr/>
        </p:nvSpPr>
        <p:spPr bwMode="auto">
          <a:xfrm>
            <a:off x="10598239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20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343589" y="155928"/>
            <a:ext cx="4885116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이오버드</a:t>
            </a: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마케팅방향</a:t>
            </a: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제언</a:t>
            </a:r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-5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304694" y="2297151"/>
            <a:ext cx="1987148" cy="1904709"/>
          </a:xfrm>
          <a:prstGeom prst="ellipse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세트 구성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선물용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romotion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271517" y="201845"/>
            <a:ext cx="2670464" cy="2372278"/>
            <a:chOff x="1515689" y="1901420"/>
            <a:chExt cx="3429000" cy="2755900"/>
          </a:xfrm>
        </p:grpSpPr>
        <p:pic>
          <p:nvPicPr>
            <p:cNvPr id="16" name="그림 15" descr="레스틸렌 코리아 블로그 :: 민감한 내 피부를 위한 보습공식 ..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689" y="1901420"/>
              <a:ext cx="3429000" cy="275590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878677" y="3259637"/>
              <a:ext cx="781396" cy="384007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881055" y="2699101"/>
              <a:ext cx="701731" cy="29348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70516" y="3663377"/>
              <a:ext cx="809797" cy="37660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직선 화살표 연결선 20"/>
          <p:cNvCxnSpPr>
            <a:stCxn id="14" idx="6"/>
          </p:cNvCxnSpPr>
          <p:nvPr/>
        </p:nvCxnSpPr>
        <p:spPr>
          <a:xfrm flipV="1">
            <a:off x="3291842" y="1778924"/>
            <a:ext cx="3317815" cy="1470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7725600" y="3052793"/>
            <a:ext cx="1986624" cy="2141913"/>
            <a:chOff x="7613437" y="3217934"/>
            <a:chExt cx="1986624" cy="2141913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3437" y="3217934"/>
              <a:ext cx="1986624" cy="2141913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7800331" y="4036583"/>
              <a:ext cx="570585" cy="102586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697213" y="3906643"/>
              <a:ext cx="646292" cy="1155808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880818" y="5283781"/>
            <a:ext cx="178805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대용량 </a:t>
            </a:r>
            <a:r>
              <a:rPr lang="en-US" altLang="ko-KR" dirty="0"/>
              <a:t>+ </a:t>
            </a:r>
            <a:r>
              <a:rPr lang="ko-KR" altLang="en-US" dirty="0" err="1" smtClean="0"/>
              <a:t>소용량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467162" y="2573536"/>
            <a:ext cx="469148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케이스형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6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튜브형</a:t>
            </a:r>
            <a:r>
              <a:rPr lang="en-US" altLang="ko-KR" sz="16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출시예정</a:t>
            </a:r>
            <a:r>
              <a:rPr lang="en-US" altLang="ko-KR" sz="16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6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오일 </a:t>
            </a:r>
            <a:r>
              <a:rPr lang="en-US" altLang="ko-KR" sz="16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장기 개발 </a:t>
            </a:r>
            <a:r>
              <a:rPr lang="ko-KR" altLang="en-US" sz="16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예정</a:t>
            </a:r>
            <a:r>
              <a:rPr lang="en-US" altLang="ko-KR" sz="16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dirty="0"/>
          </a:p>
        </p:txBody>
      </p:sp>
      <p:cxnSp>
        <p:nvCxnSpPr>
          <p:cNvPr id="31" name="직선 화살표 연결선 30"/>
          <p:cNvCxnSpPr>
            <a:stCxn id="14" idx="6"/>
          </p:cNvCxnSpPr>
          <p:nvPr/>
        </p:nvCxnSpPr>
        <p:spPr>
          <a:xfrm>
            <a:off x="3291842" y="3249506"/>
            <a:ext cx="3464481" cy="1134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520488" y="5782051"/>
            <a:ext cx="7161355" cy="523702"/>
          </a:xfrm>
          <a:prstGeom prst="rect">
            <a:avLst/>
          </a:prstGeom>
          <a:solidFill>
            <a:srgbClr val="44546A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선물시장을 시작점으로 하여 대량 판매로 확장 필요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제목 2"/>
          <p:cNvSpPr txBox="1">
            <a:spLocks/>
          </p:cNvSpPr>
          <p:nvPr/>
        </p:nvSpPr>
        <p:spPr bwMode="auto">
          <a:xfrm>
            <a:off x="10598239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490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/>
          <p:cNvSpPr txBox="1">
            <a:spLocks/>
          </p:cNvSpPr>
          <p:nvPr/>
        </p:nvSpPr>
        <p:spPr>
          <a:xfrm>
            <a:off x="343588" y="155928"/>
            <a:ext cx="2998127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활용방안 및 기대성과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제목 2"/>
          <p:cNvSpPr txBox="1">
            <a:spLocks/>
          </p:cNvSpPr>
          <p:nvPr/>
        </p:nvSpPr>
        <p:spPr bwMode="auto">
          <a:xfrm>
            <a:off x="10598238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567188"/>
              </p:ext>
            </p:extLst>
          </p:nvPr>
        </p:nvGraphicFramePr>
        <p:xfrm>
          <a:off x="386926" y="1075286"/>
          <a:ext cx="11271673" cy="3247876"/>
        </p:xfrm>
        <a:graphic>
          <a:graphicData uri="http://schemas.openxmlformats.org/drawingml/2006/table">
            <a:tbl>
              <a:tblPr/>
              <a:tblGrid>
                <a:gridCol w="2169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3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17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67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847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비즈니스 이슈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9060" marR="9906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rgbClr val="44546A"/>
                      </a:fgClr>
                      <a:bgClr>
                        <a:srgbClr val="27303D"/>
                      </a:bgClr>
                    </a:patt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빅 데이터 </a:t>
                      </a: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분석결과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9060" marR="9906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rgbClr val="44546A"/>
                      </a:fgClr>
                      <a:bgClr>
                        <a:srgbClr val="27303D"/>
                      </a:bgClr>
                    </a:patt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후 활용방안</a:t>
                      </a:r>
                    </a:p>
                  </a:txBody>
                  <a:tcPr marL="99060" marR="9906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rgbClr val="44546A"/>
                      </a:fgClr>
                      <a:bgClr>
                        <a:srgbClr val="27303D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기대 성과</a:t>
                      </a:r>
                    </a:p>
                  </a:txBody>
                  <a:tcPr marL="99060" marR="9906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rgbClr val="44546A"/>
                      </a:fgClr>
                      <a:bgClr>
                        <a:srgbClr val="27303D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0806">
                <a:tc>
                  <a:txBody>
                    <a:bodyPr/>
                    <a:lstStyle/>
                    <a:p>
                      <a:pPr marL="92075" indent="-92075" latinLnBrk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자사 및 경쟁사 분석</a:t>
                      </a:r>
                      <a:endParaRPr lang="en-US" altLang="ko-KR" sz="1100" baseline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92075" marR="0" lvl="0" indent="-920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0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굴림"/>
                        </a:rPr>
                        <a:t>국내 </a:t>
                      </a:r>
                      <a:r>
                        <a:rPr lang="ko-KR" altLang="en-US" sz="1100" b="0" kern="0" dirty="0" err="1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굴림"/>
                        </a:rPr>
                        <a:t>튼살</a:t>
                      </a:r>
                      <a:r>
                        <a:rPr lang="ko-KR" altLang="en-US" sz="1100" b="0" kern="0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굴림"/>
                        </a:rPr>
                        <a:t> 관련 화장품시장 추세와 전망 분석</a:t>
                      </a:r>
                      <a:endParaRPr lang="en-US" altLang="ko-KR" sz="1100" b="0" kern="0" dirty="0" smtClean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굴림"/>
                      </a:endParaRPr>
                    </a:p>
                  </a:txBody>
                  <a:tcPr marL="99060" marR="9906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소비자 주요 </a:t>
                      </a:r>
                      <a:r>
                        <a:rPr kumimoji="0" lang="ko-KR" altLang="en-US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트랜드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키워드 및 동향을 반영한 마케팅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9060" marR="9906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i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명확한 포지셔닝을 진행하여</a:t>
                      </a:r>
                      <a:r>
                        <a:rPr lang="en-US" altLang="ko-KR" sz="1100" i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i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강조할 제품의 특성 및 장점을 도출</a:t>
                      </a:r>
                      <a:endParaRPr lang="en-US" altLang="ko-KR" sz="1100" i="0" baseline="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i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주요 구매결정기준</a:t>
                      </a:r>
                      <a:r>
                        <a:rPr lang="en-US" altLang="ko-KR" sz="1100" i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100" i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목적 파악을 통한 추후 신제품 방향 결정</a:t>
                      </a:r>
                      <a:endParaRPr lang="en-US" altLang="ko-KR" sz="1100" i="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9060" marR="9906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트랜드에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맞는 신상품 개발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171450" indent="-171450" latinLnBrk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 특성에 맞는 가장 적절한 시장에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포지셔닝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진행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9060" marR="9906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8596">
                <a:tc>
                  <a:txBody>
                    <a:bodyPr/>
                    <a:lstStyle/>
                    <a:p>
                      <a:pPr marL="92075" indent="-92075" latinLnBrk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홈페이지 또는 </a:t>
                      </a:r>
                      <a:r>
                        <a:rPr lang="ko-KR" altLang="en-US" sz="1100" baseline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자사몰</a:t>
                      </a:r>
                      <a:r>
                        <a:rPr lang="ko-KR" altLang="en-US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홈페이지 유입량 증대</a:t>
                      </a:r>
                      <a:endParaRPr lang="en-US" altLang="ko-KR" sz="1100" baseline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92075" marR="0" lvl="0" indent="-920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 또는 브랜드 검색 량 확대</a:t>
                      </a:r>
                      <a:endParaRPr lang="en-US" altLang="ko-KR" sz="1100" baseline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altLang="ko-KR" sz="1100" baseline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9060" marR="9906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휴먼코스메틱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및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코스메틱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시장 주요 </a:t>
                      </a:r>
                      <a:r>
                        <a:rPr kumimoji="0" lang="ko-KR" altLang="en-US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인스타그램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해시태그 키워드 </a:t>
                      </a:r>
                      <a:r>
                        <a:rPr kumimoji="0" lang="ko-KR" altLang="en-US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리스팅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및 해당 키워드 기반 </a:t>
                      </a:r>
                      <a:r>
                        <a:rPr kumimoji="0" lang="ko-KR" altLang="en-US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인스타그램</a:t>
                      </a:r>
                      <a:r>
                        <a:rPr kumimoji="0" lang="ko-KR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마케팅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9060" marR="9906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i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해시태그 및 화장품 이용 목적에 따른 타겟 고객 세분화</a:t>
                      </a:r>
                      <a:endParaRPr lang="en-US" altLang="ko-KR" sz="1100" i="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latinLnBrk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i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휴먼코스메틱</a:t>
                      </a:r>
                      <a:r>
                        <a:rPr lang="ko-KR" altLang="en-US" sz="1100" i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㈜ 회사 규모 및 마케팅에 가용할 수 있는 예산을 기반으로 가장 효과적인</a:t>
                      </a:r>
                      <a:r>
                        <a:rPr lang="ko-KR" altLang="en-US" sz="1100" i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i="0" baseline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광고채널</a:t>
                      </a:r>
                      <a:r>
                        <a:rPr lang="ko-KR" altLang="en-US" sz="1100" i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설정</a:t>
                      </a:r>
                      <a:endParaRPr lang="en-US" altLang="ko-KR" sz="1100" i="0" baseline="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latinLnBrk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i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 유입에 효과적인 키워드 식별을 통해 홍보 컨셉과 커뮤니케이션 채널</a:t>
                      </a:r>
                      <a:r>
                        <a:rPr lang="en-US" altLang="ko-KR" sz="1100" i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i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구축</a:t>
                      </a:r>
                      <a:endParaRPr lang="ko-KR" altLang="en-US" sz="1100" i="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9060" marR="9906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마케팅 메시지 수정을 통한 브랜드 이미지 강화</a:t>
                      </a:r>
                      <a:endParaRPr lang="en-US" altLang="ko-KR" sz="11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latinLnBrk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홍보 채널 구축</a:t>
                      </a:r>
                      <a:r>
                        <a:rPr lang="ko-KR" altLang="en-US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및 최적화</a:t>
                      </a:r>
                      <a:endParaRPr lang="en-US" altLang="ko-KR" sz="11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9060" marR="9906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89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 bwMode="auto">
          <a:xfrm>
            <a:off x="10598238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343588" y="155928"/>
            <a:ext cx="2998127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활용성과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171" name="Picture 3" descr="\\Lg-nas\휴먼코스메틱\9_브랜드\3_이오버드\스토어팜\쇼핑스토리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005" y="803805"/>
            <a:ext cx="5400000" cy="2670330"/>
          </a:xfrm>
          <a:prstGeom prst="rect">
            <a:avLst/>
          </a:prstGeom>
          <a:noFill/>
        </p:spPr>
      </p:pic>
      <p:pic>
        <p:nvPicPr>
          <p:cNvPr id="7172" name="Picture 4" descr="\\Lg-nas\휴먼코스메틱\9_브랜드\3_이오버드\스토어팜\쇼핑스토리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3321" y="803805"/>
            <a:ext cx="5400000" cy="2670330"/>
          </a:xfrm>
          <a:prstGeom prst="rect">
            <a:avLst/>
          </a:prstGeom>
          <a:noFill/>
        </p:spPr>
      </p:pic>
      <p:pic>
        <p:nvPicPr>
          <p:cNvPr id="7173" name="Picture 5" descr="\\Lg-nas\휴먼코스메틱\9_브랜드\3_이오버드\스토어팜\쇼핑스토리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763" y="3547005"/>
            <a:ext cx="5400000" cy="2670330"/>
          </a:xfrm>
          <a:prstGeom prst="rect">
            <a:avLst/>
          </a:prstGeom>
          <a:noFill/>
        </p:spPr>
      </p:pic>
      <p:pic>
        <p:nvPicPr>
          <p:cNvPr id="7174" name="Picture 6" descr="\\Lg-nas\휴먼코스메틱\9_브랜드\3_이오버드\스토어팜\쇼핑스토리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83321" y="3557059"/>
            <a:ext cx="5400000" cy="2670330"/>
          </a:xfrm>
          <a:prstGeom prst="rect">
            <a:avLst/>
          </a:prstGeom>
          <a:noFill/>
        </p:spPr>
      </p:pic>
      <p:sp>
        <p:nvSpPr>
          <p:cNvPr id="15" name="타원 14"/>
          <p:cNvSpPr/>
          <p:nvPr/>
        </p:nvSpPr>
        <p:spPr>
          <a:xfrm>
            <a:off x="5207002" y="2472267"/>
            <a:ext cx="1800000" cy="1800000"/>
          </a:xfrm>
          <a:prstGeom prst="ellipse">
            <a:avLst/>
          </a:prstGeom>
          <a:solidFill>
            <a:schemeClr val="bg1">
              <a:lumMod val="65000"/>
              <a:alpha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이오버드</a:t>
            </a:r>
            <a:endParaRPr lang="ko-KR" altLang="en-US" sz="2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 bwMode="auto">
          <a:xfrm>
            <a:off x="10598238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_x49678208" descr="EMB0000291011f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4" y="1024458"/>
            <a:ext cx="11981792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 txBox="1">
            <a:spLocks/>
          </p:cNvSpPr>
          <p:nvPr/>
        </p:nvSpPr>
        <p:spPr>
          <a:xfrm>
            <a:off x="343588" y="155928"/>
            <a:ext cx="2998127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활용성과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6097" y="5613398"/>
            <a:ext cx="11768103" cy="646331"/>
          </a:xfrm>
          <a:prstGeom prst="rect">
            <a:avLst/>
          </a:prstGeom>
          <a:solidFill>
            <a:schemeClr val="bg1">
              <a:lumMod val="65000"/>
              <a:alpha val="2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모든 일생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모든 순간이 자신의 아름다움을 머금은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꽃 봉우리 같은 엄마에게 전하는 마음 </a:t>
            </a:r>
            <a:endParaRPr lang="en-US" altLang="ko-KR" b="1" dirty="0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 bwMode="auto">
          <a:xfrm>
            <a:off x="10598238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6233" y="889694"/>
            <a:ext cx="4778872" cy="36933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u="sng" dirty="0" smtClean="0">
                <a:ea typeface="나눔스퀘어" panose="020B0600000101010101"/>
              </a:rPr>
              <a:t>1. </a:t>
            </a:r>
            <a:r>
              <a:rPr lang="ko-KR" altLang="en-US" u="sng" dirty="0" err="1" smtClean="0">
                <a:ea typeface="나눔스퀘어" panose="020B0600000101010101"/>
              </a:rPr>
              <a:t>이오버드</a:t>
            </a:r>
            <a:r>
              <a:rPr lang="ko-KR" altLang="en-US" u="sng" dirty="0" smtClean="0">
                <a:ea typeface="나눔스퀘어" panose="020B0600000101010101"/>
              </a:rPr>
              <a:t> </a:t>
            </a:r>
            <a:r>
              <a:rPr lang="ko-KR" altLang="en-US" u="sng" dirty="0" err="1" smtClean="0">
                <a:ea typeface="나눔스퀘어" panose="020B0600000101010101"/>
              </a:rPr>
              <a:t>맘베리어크림</a:t>
            </a:r>
            <a:r>
              <a:rPr lang="ko-KR" altLang="en-US" u="sng" dirty="0" smtClean="0">
                <a:ea typeface="나눔스퀘어" panose="020B0600000101010101"/>
              </a:rPr>
              <a:t> 온라인 쇼핑몰 판매</a:t>
            </a:r>
            <a:endParaRPr lang="en-US" altLang="ko-KR" u="sng" dirty="0" smtClean="0">
              <a:ea typeface="나눔스퀘어" panose="020B0600000101010101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62465" y="889694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 smtClean="0">
                <a:ea typeface="나눔스퀘어" panose="020B0600000101010101"/>
              </a:rPr>
              <a:t>2. </a:t>
            </a:r>
            <a:r>
              <a:rPr lang="ko-KR" altLang="en-US" u="sng" dirty="0" err="1" smtClean="0">
                <a:ea typeface="나눔스퀘어" panose="020B0600000101010101"/>
              </a:rPr>
              <a:t>이오버드</a:t>
            </a:r>
            <a:r>
              <a:rPr lang="ko-KR" altLang="en-US" u="sng" dirty="0" smtClean="0">
                <a:ea typeface="나눔스퀘어" panose="020B0600000101010101"/>
              </a:rPr>
              <a:t> </a:t>
            </a:r>
            <a:r>
              <a:rPr lang="ko-KR" altLang="en-US" u="sng" dirty="0" err="1">
                <a:ea typeface="나눔스퀘어" panose="020B0600000101010101"/>
              </a:rPr>
              <a:t>인스타그램</a:t>
            </a:r>
            <a:r>
              <a:rPr lang="ko-KR" altLang="en-US" u="sng" dirty="0">
                <a:ea typeface="나눔스퀘어" panose="020B0600000101010101"/>
              </a:rPr>
              <a:t> 개설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44649" y="1607066"/>
            <a:ext cx="2965773" cy="4826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5080" y="1312334"/>
            <a:ext cx="6752557" cy="492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제목 2"/>
          <p:cNvSpPr txBox="1">
            <a:spLocks/>
          </p:cNvSpPr>
          <p:nvPr/>
        </p:nvSpPr>
        <p:spPr>
          <a:xfrm>
            <a:off x="343588" y="155928"/>
            <a:ext cx="2998127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활용성과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343588" y="155928"/>
            <a:ext cx="2998127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활용성과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제목 2"/>
          <p:cNvSpPr txBox="1">
            <a:spLocks/>
          </p:cNvSpPr>
          <p:nvPr/>
        </p:nvSpPr>
        <p:spPr bwMode="auto">
          <a:xfrm>
            <a:off x="10598238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3333" y="924471"/>
            <a:ext cx="4426212" cy="4031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u="sng" dirty="0" smtClean="0">
                <a:ea typeface="나눔스퀘어" panose="020B0600000101010101"/>
              </a:rPr>
              <a:t>베트남 </a:t>
            </a:r>
            <a:r>
              <a:rPr lang="ko-KR" altLang="en-US" sz="1600" u="sng" dirty="0" err="1" smtClean="0">
                <a:ea typeface="나눔스퀘어" panose="020B0600000101010101"/>
              </a:rPr>
              <a:t>호치민</a:t>
            </a:r>
            <a:r>
              <a:rPr lang="en-US" altLang="ko-KR" sz="1600" u="sng" dirty="0" smtClean="0">
                <a:ea typeface="나눔스퀘어" panose="020B0600000101010101"/>
              </a:rPr>
              <a:t>-</a:t>
            </a:r>
            <a:r>
              <a:rPr lang="ko-KR" altLang="en-US" sz="1600" u="sng" dirty="0" smtClean="0">
                <a:ea typeface="나눔스퀘어" panose="020B0600000101010101"/>
              </a:rPr>
              <a:t>경주 세계문화엑스포 전시회</a:t>
            </a:r>
            <a:endParaRPr lang="en-US" altLang="ko-KR" sz="1600" u="sng" dirty="0" smtClean="0">
              <a:ea typeface="나눔스퀘어" panose="020B0600000101010101"/>
            </a:endParaRPr>
          </a:p>
          <a:p>
            <a:pPr marL="342900" indent="-342900">
              <a:buAutoNum type="arabicPeriod"/>
            </a:pPr>
            <a:endParaRPr lang="en-US" altLang="ko-KR" sz="1600" u="sng" dirty="0">
              <a:ea typeface="나눔스퀘어" panose="020B0600000101010101"/>
            </a:endParaRPr>
          </a:p>
          <a:p>
            <a:pPr marL="342900" indent="-342900">
              <a:buAutoNum type="arabicPeriod"/>
            </a:pPr>
            <a:endParaRPr lang="en-US" altLang="ko-KR" sz="1600" u="sng" dirty="0" smtClean="0">
              <a:ea typeface="나눔스퀘어" panose="020B0600000101010101"/>
            </a:endParaRPr>
          </a:p>
          <a:p>
            <a:pPr marL="342900" indent="-342900">
              <a:buAutoNum type="arabicPeriod"/>
            </a:pPr>
            <a:endParaRPr lang="en-US" altLang="ko-KR" sz="1600" u="sng" dirty="0">
              <a:ea typeface="나눔스퀘어" panose="020B0600000101010101"/>
            </a:endParaRPr>
          </a:p>
          <a:p>
            <a:pPr marL="342900" indent="-342900">
              <a:buAutoNum type="arabicPeriod"/>
            </a:pPr>
            <a:endParaRPr lang="en-US" altLang="ko-KR" sz="1600" u="sng" dirty="0" smtClean="0">
              <a:ea typeface="나눔스퀘어" panose="020B0600000101010101"/>
            </a:endParaRPr>
          </a:p>
          <a:p>
            <a:pPr marL="342900" indent="-342900">
              <a:buAutoNum type="arabicPeriod"/>
            </a:pPr>
            <a:endParaRPr lang="en-US" altLang="ko-KR" sz="1600" u="sng" dirty="0" smtClean="0">
              <a:ea typeface="나눔스퀘어" panose="020B0600000101010101"/>
            </a:endParaRPr>
          </a:p>
          <a:p>
            <a:pPr marL="342900" indent="-342900">
              <a:buAutoNum type="arabicPeriod"/>
            </a:pPr>
            <a:endParaRPr lang="en-US" altLang="ko-KR" sz="1600" u="sng" dirty="0">
              <a:ea typeface="나눔스퀘어" panose="020B0600000101010101"/>
            </a:endParaRPr>
          </a:p>
          <a:p>
            <a:pPr marL="342900" indent="-342900">
              <a:buAutoNum type="arabicPeriod"/>
            </a:pPr>
            <a:r>
              <a:rPr lang="ko-KR" altLang="en-US" sz="1600" u="sng" dirty="0" smtClean="0">
                <a:ea typeface="나눔스퀘어" panose="020B0600000101010101"/>
              </a:rPr>
              <a:t>베트남 </a:t>
            </a:r>
            <a:r>
              <a:rPr lang="ko-KR" altLang="en-US" sz="1600" u="sng" dirty="0" err="1" smtClean="0">
                <a:ea typeface="나눔스퀘어" panose="020B0600000101010101"/>
              </a:rPr>
              <a:t>호치민</a:t>
            </a:r>
            <a:r>
              <a:rPr lang="ko-KR" altLang="en-US" sz="1600" u="sng" dirty="0" smtClean="0">
                <a:ea typeface="나눔스퀘어" panose="020B0600000101010101"/>
              </a:rPr>
              <a:t> 바이어 수출 </a:t>
            </a:r>
            <a:r>
              <a:rPr lang="ko-KR" altLang="en-US" sz="1600" u="sng" dirty="0" err="1" smtClean="0">
                <a:ea typeface="나눔스퀘어" panose="020B0600000101010101"/>
              </a:rPr>
              <a:t>상담회</a:t>
            </a:r>
            <a:endParaRPr lang="en-US" altLang="ko-KR" sz="1600" u="sng" dirty="0">
              <a:ea typeface="나눔스퀘어" panose="020B0600000101010101"/>
            </a:endParaRPr>
          </a:p>
          <a:p>
            <a:pPr marL="342900" indent="-342900">
              <a:buAutoNum type="arabicPeriod"/>
            </a:pPr>
            <a:endParaRPr lang="en-US" altLang="ko-KR" sz="1600" u="sng" dirty="0" smtClean="0">
              <a:ea typeface="나눔스퀘어" panose="020B0600000101010101"/>
            </a:endParaRPr>
          </a:p>
          <a:p>
            <a:pPr marL="342900" indent="-342900">
              <a:buAutoNum type="arabicPeriod"/>
            </a:pPr>
            <a:endParaRPr lang="en-US" altLang="ko-KR" sz="1600" u="sng" dirty="0" smtClean="0">
              <a:ea typeface="나눔스퀘어" panose="020B0600000101010101"/>
            </a:endParaRPr>
          </a:p>
          <a:p>
            <a:pPr marL="342900" indent="-342900">
              <a:buAutoNum type="arabicPeriod"/>
            </a:pPr>
            <a:endParaRPr lang="en-US" altLang="ko-KR" sz="1600" u="sng" dirty="0">
              <a:ea typeface="나눔스퀘어" panose="020B0600000101010101"/>
            </a:endParaRPr>
          </a:p>
          <a:p>
            <a:pPr marL="342900" indent="-342900">
              <a:buAutoNum type="arabicPeriod"/>
            </a:pPr>
            <a:endParaRPr lang="en-US" altLang="ko-KR" sz="1600" u="sng" dirty="0">
              <a:ea typeface="나눔스퀘어" panose="020B0600000101010101"/>
            </a:endParaRPr>
          </a:p>
          <a:p>
            <a:pPr marL="342900" indent="-342900">
              <a:buAutoNum type="arabicPeriod"/>
            </a:pPr>
            <a:endParaRPr lang="en-US" altLang="ko-KR" sz="1600" u="sng" dirty="0" smtClean="0">
              <a:ea typeface="나눔스퀘어" panose="020B0600000101010101"/>
            </a:endParaRPr>
          </a:p>
          <a:p>
            <a:pPr marL="342900" indent="-342900">
              <a:buAutoNum type="arabicPeriod"/>
            </a:pPr>
            <a:endParaRPr lang="en-US" altLang="ko-KR" sz="1600" u="sng" dirty="0" smtClean="0">
              <a:ea typeface="나눔스퀘어" panose="020B0600000101010101"/>
            </a:endParaRPr>
          </a:p>
          <a:p>
            <a:pPr marL="342900" indent="-342900">
              <a:buAutoNum type="arabicPeriod"/>
            </a:pPr>
            <a:r>
              <a:rPr lang="ko-KR" altLang="en-US" sz="1600" u="sng" dirty="0" smtClean="0">
                <a:ea typeface="나눔스퀘어" panose="020B0600000101010101"/>
              </a:rPr>
              <a:t>베트남 하노이 바이어 수출 </a:t>
            </a:r>
            <a:r>
              <a:rPr lang="ko-KR" altLang="en-US" sz="1600" u="sng" dirty="0" err="1" smtClean="0">
                <a:ea typeface="나눔스퀘어" panose="020B0600000101010101"/>
              </a:rPr>
              <a:t>상담회</a:t>
            </a:r>
            <a:r>
              <a:rPr lang="ko-KR" altLang="en-US" sz="1600" u="sng" dirty="0" smtClean="0">
                <a:ea typeface="나눔스퀘어" panose="020B0600000101010101"/>
              </a:rPr>
              <a:t> </a:t>
            </a:r>
            <a:endParaRPr lang="en-US" altLang="ko-KR" sz="1600" u="sng" dirty="0" smtClean="0">
              <a:ea typeface="나눔스퀘어" panose="020B0600000101010101"/>
            </a:endParaRPr>
          </a:p>
          <a:p>
            <a:pPr marL="342900" indent="-342900"/>
            <a:r>
              <a:rPr lang="en-US" altLang="ko-KR" sz="1600" u="sng" dirty="0" smtClean="0">
                <a:solidFill>
                  <a:schemeClr val="bg1"/>
                </a:solidFill>
                <a:ea typeface="나눔스퀘어" panose="020B0600000101010101"/>
              </a:rPr>
              <a:t>       </a:t>
            </a:r>
            <a:r>
              <a:rPr lang="en-US" altLang="ko-KR" sz="1600" u="sng" dirty="0" smtClean="0">
                <a:ea typeface="나눔스퀘어" panose="020B0600000101010101"/>
              </a:rPr>
              <a:t> - MOU</a:t>
            </a:r>
            <a:r>
              <a:rPr lang="ko-KR" altLang="en-US" sz="1600" u="sng" dirty="0" smtClean="0">
                <a:ea typeface="나눔스퀘어" panose="020B0600000101010101"/>
              </a:rPr>
              <a:t>체결 </a:t>
            </a:r>
            <a:r>
              <a:rPr lang="en-US" altLang="ko-KR" sz="1600" u="sng" dirty="0" smtClean="0">
                <a:ea typeface="나눔스퀘어" panose="020B0600000101010101"/>
              </a:rPr>
              <a:t>2</a:t>
            </a:r>
            <a:r>
              <a:rPr lang="ko-KR" altLang="en-US" sz="1600" u="sng" dirty="0" smtClean="0">
                <a:ea typeface="나눔스퀘어" panose="020B0600000101010101"/>
              </a:rPr>
              <a:t>건</a:t>
            </a:r>
            <a:endParaRPr lang="ko-KR" altLang="en-US" sz="1600" u="sng" dirty="0">
              <a:ea typeface="나눔스퀘어" panose="020B0600000101010101"/>
            </a:endParaRPr>
          </a:p>
        </p:txBody>
      </p:sp>
      <p:pic>
        <p:nvPicPr>
          <p:cNvPr id="11" name="_x49678208" descr="EMB000029101245"/>
          <p:cNvPicPr>
            <a:picLocks noChangeAspect="1" noChangeArrowheads="1"/>
          </p:cNvPicPr>
          <p:nvPr/>
        </p:nvPicPr>
        <p:blipFill>
          <a:blip r:embed="rId2" cstate="print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0" t="2249" r="12961" b="1346"/>
          <a:stretch>
            <a:fillRect/>
          </a:stretch>
        </p:blipFill>
        <p:spPr bwMode="auto">
          <a:xfrm>
            <a:off x="8572273" y="909055"/>
            <a:ext cx="3501194" cy="143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355297136" descr="EMB0000291012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8" r="10129"/>
          <a:stretch>
            <a:fillRect/>
          </a:stretch>
        </p:blipFill>
        <p:spPr bwMode="auto">
          <a:xfrm>
            <a:off x="4939542" y="909054"/>
            <a:ext cx="3540403" cy="145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355296736" descr="EMB00002910124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511" y="2630956"/>
            <a:ext cx="3568465" cy="160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49679008" descr="EMB00002910124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01" y="4471781"/>
            <a:ext cx="3572284" cy="159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355297856" descr="EMB00002910125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806" y="4488715"/>
            <a:ext cx="3585220" cy="157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\\Lg-nas\휴먼코스메틱\8_정부지원과제\2015_3_풀뿌리\3차년도\1_사업비\풀뿌리기업육성사업단 사진\2017.11.30_베트남 시장동향 및 진출을 위한 바이어 수출 상담회\KakaoTalk_Moim_4HzaFnWzzrB0WNjMC2JjYM3B0JC87w.jpg"/>
          <p:cNvPicPr>
            <a:picLocks noChangeAspect="1" noChangeArrowheads="1"/>
          </p:cNvPicPr>
          <p:nvPr/>
        </p:nvPicPr>
        <p:blipFill>
          <a:blip r:embed="rId7" cstate="print"/>
          <a:srcRect l="537" t="4711" b="14421"/>
          <a:stretch>
            <a:fillRect/>
          </a:stretch>
        </p:blipFill>
        <p:spPr bwMode="auto">
          <a:xfrm>
            <a:off x="8551335" y="2650066"/>
            <a:ext cx="3530600" cy="16086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343588" y="155928"/>
            <a:ext cx="2998127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활용성과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제목 2"/>
          <p:cNvSpPr txBox="1">
            <a:spLocks/>
          </p:cNvSpPr>
          <p:nvPr/>
        </p:nvSpPr>
        <p:spPr bwMode="auto">
          <a:xfrm>
            <a:off x="10598238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3502" y="911408"/>
            <a:ext cx="3865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 smtClean="0">
                <a:ea typeface="나눔스퀘어" panose="020B0600000101010101"/>
              </a:rPr>
              <a:t>1.  2018</a:t>
            </a:r>
            <a:r>
              <a:rPr lang="ko-KR" altLang="en-US" u="sng" dirty="0" smtClean="0">
                <a:ea typeface="나눔스퀘어" panose="020B0600000101010101"/>
              </a:rPr>
              <a:t>년 </a:t>
            </a:r>
            <a:r>
              <a:rPr lang="en-US" altLang="ko-KR" u="sng" dirty="0" smtClean="0">
                <a:ea typeface="나눔스퀘어" panose="020B0600000101010101"/>
              </a:rPr>
              <a:t>10</a:t>
            </a:r>
            <a:r>
              <a:rPr lang="ko-KR" altLang="en-US" u="sng" dirty="0" smtClean="0">
                <a:ea typeface="나눔스퀘어" panose="020B0600000101010101"/>
              </a:rPr>
              <a:t>월 </a:t>
            </a:r>
            <a:r>
              <a:rPr lang="ko-KR" altLang="en-US" u="sng" dirty="0" err="1" smtClean="0">
                <a:ea typeface="나눔스퀘어" panose="020B0600000101010101"/>
              </a:rPr>
              <a:t>베이비키즈페어</a:t>
            </a:r>
            <a:r>
              <a:rPr lang="en-US" altLang="ko-KR" u="sng" dirty="0" smtClean="0">
                <a:ea typeface="나눔스퀘어" panose="020B0600000101010101"/>
              </a:rPr>
              <a:t> </a:t>
            </a:r>
            <a:r>
              <a:rPr lang="ko-KR" altLang="en-US" u="sng" dirty="0" smtClean="0">
                <a:ea typeface="나눔스퀘어" panose="020B0600000101010101"/>
              </a:rPr>
              <a:t>참가</a:t>
            </a:r>
            <a:endParaRPr lang="en-US" altLang="ko-KR" u="sng" dirty="0" smtClean="0">
              <a:ea typeface="나눔스퀘어" panose="020B0600000101010101"/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1" name="_x153076880" descr="EMB00016fb437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07933" y="3886200"/>
            <a:ext cx="4141788" cy="2277533"/>
          </a:xfrm>
          <a:prstGeom prst="rect">
            <a:avLst/>
          </a:prstGeom>
          <a:noFill/>
        </p:spPr>
      </p:pic>
      <p:pic>
        <p:nvPicPr>
          <p:cNvPr id="4103" name="Picture 7" descr="\\Lg-nas\휴먼코스메틱\12_대외업무\학회_박람회\대구베이비페어\베키5.jpg"/>
          <p:cNvPicPr>
            <a:picLocks noChangeAspect="1" noChangeArrowheads="1"/>
          </p:cNvPicPr>
          <p:nvPr/>
        </p:nvPicPr>
        <p:blipFill>
          <a:blip r:embed="rId3" cstate="print"/>
          <a:srcRect t="18967" b="12065"/>
          <a:stretch>
            <a:fillRect/>
          </a:stretch>
        </p:blipFill>
        <p:spPr bwMode="auto">
          <a:xfrm>
            <a:off x="8441272" y="3872491"/>
            <a:ext cx="3454399" cy="2312361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5009" y="4231219"/>
            <a:ext cx="3725191" cy="1585922"/>
          </a:xfrm>
          <a:prstGeom prst="rect">
            <a:avLst/>
          </a:prstGeom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 t="15581" b="7024"/>
          <a:stretch>
            <a:fillRect/>
          </a:stretch>
        </p:blipFill>
        <p:spPr bwMode="auto">
          <a:xfrm>
            <a:off x="4207933" y="787400"/>
            <a:ext cx="4114800" cy="2328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6" cstate="print"/>
          <a:srcRect l="16561" t="7644" r="10297" b="9727"/>
          <a:stretch>
            <a:fillRect/>
          </a:stretch>
        </p:blipFill>
        <p:spPr bwMode="auto">
          <a:xfrm>
            <a:off x="8441272" y="804333"/>
            <a:ext cx="3479799" cy="2294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4063" y="1739792"/>
            <a:ext cx="2942013" cy="4460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제목 2"/>
          <p:cNvSpPr txBox="1">
            <a:spLocks/>
          </p:cNvSpPr>
          <p:nvPr/>
        </p:nvSpPr>
        <p:spPr>
          <a:xfrm>
            <a:off x="343588" y="155928"/>
            <a:ext cx="2998127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마케팅 활용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2"/>
          <p:cNvSpPr txBox="1">
            <a:spLocks/>
          </p:cNvSpPr>
          <p:nvPr/>
        </p:nvSpPr>
        <p:spPr bwMode="auto">
          <a:xfrm>
            <a:off x="10598238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30884" y="1795549"/>
            <a:ext cx="3013462" cy="4405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746245"/>
            <a:ext cx="12192000" cy="751385"/>
          </a:xfrm>
          <a:prstGeom prst="rect">
            <a:avLst/>
          </a:prstGeom>
          <a:gradFill flip="none" rotWithShape="1">
            <a:gsLst>
              <a:gs pos="0">
                <a:srgbClr val="44546A">
                  <a:shade val="30000"/>
                  <a:satMod val="115000"/>
                </a:srgbClr>
              </a:gs>
              <a:gs pos="50000">
                <a:srgbClr val="44546A">
                  <a:shade val="67500"/>
                  <a:satMod val="115000"/>
                </a:srgbClr>
              </a:gs>
              <a:gs pos="100000">
                <a:srgbClr val="44546A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00125" indent="-285750" latinLnBrk="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분석결과를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바탕으로 네이버 블로그 및 지식인 활용한 마케팅 시행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8"/>
          <a:stretch/>
        </p:blipFill>
        <p:spPr>
          <a:xfrm>
            <a:off x="11391900" y="745661"/>
            <a:ext cx="563595" cy="3941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1" b="13777"/>
          <a:stretch/>
        </p:blipFill>
        <p:spPr>
          <a:xfrm>
            <a:off x="11787804" y="1047750"/>
            <a:ext cx="410545" cy="4413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652" y="1684013"/>
            <a:ext cx="4832177" cy="3498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8849" r="6498"/>
          <a:stretch>
            <a:fillRect/>
          </a:stretch>
        </p:blipFill>
        <p:spPr bwMode="auto">
          <a:xfrm>
            <a:off x="6510030" y="1753984"/>
            <a:ext cx="4852328" cy="43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2"/>
          <p:cNvSpPr txBox="1">
            <a:spLocks/>
          </p:cNvSpPr>
          <p:nvPr/>
        </p:nvSpPr>
        <p:spPr>
          <a:xfrm>
            <a:off x="343588" y="155928"/>
            <a:ext cx="2998127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마케팅 활용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제목 2"/>
          <p:cNvSpPr txBox="1">
            <a:spLocks/>
          </p:cNvSpPr>
          <p:nvPr/>
        </p:nvSpPr>
        <p:spPr bwMode="auto">
          <a:xfrm>
            <a:off x="10598239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746245"/>
            <a:ext cx="12192000" cy="751385"/>
          </a:xfrm>
          <a:prstGeom prst="rect">
            <a:avLst/>
          </a:prstGeom>
          <a:gradFill flip="none" rotWithShape="1">
            <a:gsLst>
              <a:gs pos="0">
                <a:srgbClr val="44546A">
                  <a:shade val="30000"/>
                  <a:satMod val="115000"/>
                </a:srgbClr>
              </a:gs>
              <a:gs pos="50000">
                <a:srgbClr val="44546A">
                  <a:shade val="67500"/>
                  <a:satMod val="115000"/>
                </a:srgbClr>
              </a:gs>
              <a:gs pos="100000">
                <a:srgbClr val="44546A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00125" indent="-285750" latinLnBrk="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인증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피부자극테스트완료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튼살개선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임상시험 완료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유해물질 확인시험 완료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바탕으로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임산부인 연예인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이지혜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＇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방송 홍보 실시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Picture 9"/>
          <p:cNvPicPr>
            <a:picLocks noChangeAspect="1" noChangeArrowheads="1"/>
          </p:cNvPicPr>
          <p:nvPr/>
        </p:nvPicPr>
        <p:blipFill>
          <a:blip r:embed="rId4" cstate="print"/>
          <a:srcRect r="16400"/>
          <a:stretch>
            <a:fillRect/>
          </a:stretch>
        </p:blipFill>
        <p:spPr bwMode="auto">
          <a:xfrm>
            <a:off x="366049" y="4568618"/>
            <a:ext cx="4931930" cy="1632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8"/>
          <a:stretch/>
        </p:blipFill>
        <p:spPr>
          <a:xfrm>
            <a:off x="11391900" y="745661"/>
            <a:ext cx="563595" cy="3941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1" b="13777"/>
          <a:stretch/>
        </p:blipFill>
        <p:spPr>
          <a:xfrm>
            <a:off x="11787804" y="1047750"/>
            <a:ext cx="410545" cy="44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18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/>
          <p:cNvSpPr txBox="1">
            <a:spLocks/>
          </p:cNvSpPr>
          <p:nvPr/>
        </p:nvSpPr>
        <p:spPr bwMode="auto">
          <a:xfrm>
            <a:off x="5159239" y="669442"/>
            <a:ext cx="18004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343589" y="155928"/>
            <a:ext cx="2520380" cy="40011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회사소개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1349" y="1152178"/>
            <a:ext cx="8296275" cy="444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 bwMode="auto">
          <a:xfrm>
            <a:off x="10598238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2"/>
          <p:cNvSpPr txBox="1">
            <a:spLocks/>
          </p:cNvSpPr>
          <p:nvPr/>
        </p:nvSpPr>
        <p:spPr>
          <a:xfrm>
            <a:off x="343588" y="155928"/>
            <a:ext cx="2998127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판매성과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2806459139"/>
              </p:ext>
            </p:extLst>
          </p:nvPr>
        </p:nvGraphicFramePr>
        <p:xfrm>
          <a:off x="1463040" y="1970638"/>
          <a:ext cx="9318567" cy="4304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434468" y="1578369"/>
            <a:ext cx="332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이오버드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매출 현황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14559" y="5987806"/>
            <a:ext cx="983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단위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 rot="20438921">
            <a:off x="3125586" y="3333403"/>
            <a:ext cx="5436524" cy="70658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162204" y="3474719"/>
            <a:ext cx="141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X12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 증가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746245"/>
            <a:ext cx="12192000" cy="751385"/>
          </a:xfrm>
          <a:prstGeom prst="rect">
            <a:avLst/>
          </a:prstGeom>
          <a:gradFill flip="none" rotWithShape="1">
            <a:gsLst>
              <a:gs pos="0">
                <a:srgbClr val="44546A">
                  <a:shade val="30000"/>
                  <a:satMod val="115000"/>
                </a:srgbClr>
              </a:gs>
              <a:gs pos="50000">
                <a:srgbClr val="44546A">
                  <a:shade val="67500"/>
                  <a:satMod val="115000"/>
                </a:srgbClr>
              </a:gs>
              <a:gs pos="100000">
                <a:srgbClr val="44546A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00125" indent="-285750" latinLnBrk="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매출이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대비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월에는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대비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월에는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 상승함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8"/>
          <a:stretch/>
        </p:blipFill>
        <p:spPr>
          <a:xfrm>
            <a:off x="11391900" y="745661"/>
            <a:ext cx="563595" cy="3941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1" b="13777"/>
          <a:stretch/>
        </p:blipFill>
        <p:spPr>
          <a:xfrm>
            <a:off x="11787804" y="1047750"/>
            <a:ext cx="410545" cy="441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343588" y="155928"/>
            <a:ext cx="2998127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계획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제목 2"/>
          <p:cNvSpPr txBox="1">
            <a:spLocks/>
          </p:cNvSpPr>
          <p:nvPr/>
        </p:nvSpPr>
        <p:spPr bwMode="auto">
          <a:xfrm>
            <a:off x="10598238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995647" y="992022"/>
            <a:ext cx="2240280" cy="467885"/>
            <a:chOff x="1938497" y="717702"/>
            <a:chExt cx="2240280" cy="467885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938497" y="842688"/>
              <a:ext cx="2240280" cy="331470"/>
            </a:xfrm>
            <a:prstGeom prst="roundRect">
              <a:avLst>
                <a:gd name="adj" fmla="val 50000"/>
              </a:avLst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18900" y="717702"/>
              <a:ext cx="1502334" cy="4678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제품개발 계획</a:t>
              </a:r>
              <a:endPara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048207" y="974936"/>
            <a:ext cx="2240280" cy="507831"/>
            <a:chOff x="7693877" y="717702"/>
            <a:chExt cx="2240280" cy="507831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7693877" y="839207"/>
              <a:ext cx="2240280" cy="331470"/>
            </a:xfrm>
            <a:prstGeom prst="roundRect">
              <a:avLst>
                <a:gd name="adj" fmla="val 50000"/>
              </a:avLst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131430" y="717702"/>
              <a:ext cx="1292341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마케팅 </a:t>
              </a:r>
              <a:r>
                <a: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계획</a:t>
              </a:r>
              <a:endPara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889794" y="1905479"/>
            <a:ext cx="2557110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 박람회 참가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05737" y="2450686"/>
            <a:ext cx="4325223" cy="4261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 인지도 향상을 위한 오프라인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마케팅 일환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27326" y="3358709"/>
            <a:ext cx="348204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오픈마켓 통한 입소문 마케팅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634885" y="3889847"/>
            <a:ext cx="4971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맘카페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산모교실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출산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선물팩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등을 통해 오픈마켓 활용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44344" y="4871523"/>
            <a:ext cx="324800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인스타그램 홍보 활동 진행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74165" y="1935243"/>
            <a:ext cx="25458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용량 증대 제품 출시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21985" y="2443922"/>
            <a:ext cx="3765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19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튼살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기능성화장품 심사 확정 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100ml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200ml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용량 증대 제품 출시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34507" y="3388473"/>
            <a:ext cx="414248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브랜드 확장 및 신규 라인 개발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1419" y="3821438"/>
            <a:ext cx="533671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브랜드 라인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제품군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확장 및 신규 라인 개발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None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- 2018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맘 라인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이오버트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맘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베리어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크림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- 2019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맘 라인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이오버드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맘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베리어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오일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None/>
            </a:pP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- 2019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베이비 라인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이오버드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베이비 로션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수딩젤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탑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투토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워시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등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40126" y="5148522"/>
            <a:ext cx="30139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선물세트 기획 구성 예정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1524001" y="0"/>
            <a:ext cx="6536112" cy="6858000"/>
            <a:chOff x="50150" y="0"/>
            <a:chExt cx="5997665" cy="4724400"/>
          </a:xfrm>
        </p:grpSpPr>
        <p:sp>
          <p:nvSpPr>
            <p:cNvPr id="22" name="자유형 21"/>
            <p:cNvSpPr/>
            <p:nvPr/>
          </p:nvSpPr>
          <p:spPr>
            <a:xfrm>
              <a:off x="50150" y="0"/>
              <a:ext cx="4501723" cy="4724400"/>
            </a:xfrm>
            <a:custGeom>
              <a:avLst/>
              <a:gdLst>
                <a:gd name="connsiteX0" fmla="*/ 3729893 w 4501723"/>
                <a:gd name="connsiteY0" fmla="*/ 0 h 4724400"/>
                <a:gd name="connsiteX1" fmla="*/ 4501723 w 4501723"/>
                <a:gd name="connsiteY1" fmla="*/ 0 h 4724400"/>
                <a:gd name="connsiteX2" fmla="*/ 771831 w 4501723"/>
                <a:gd name="connsiteY2" fmla="*/ 4724400 h 4724400"/>
                <a:gd name="connsiteX3" fmla="*/ 0 w 4501723"/>
                <a:gd name="connsiteY3" fmla="*/ 472440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1723" h="4724400">
                  <a:moveTo>
                    <a:pt x="3729893" y="0"/>
                  </a:moveTo>
                  <a:lnTo>
                    <a:pt x="4501723" y="0"/>
                  </a:lnTo>
                  <a:lnTo>
                    <a:pt x="771831" y="4724400"/>
                  </a:lnTo>
                  <a:lnTo>
                    <a:pt x="0" y="472440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573531" y="0"/>
              <a:ext cx="4474284" cy="4724400"/>
            </a:xfrm>
            <a:custGeom>
              <a:avLst/>
              <a:gdLst>
                <a:gd name="connsiteX0" fmla="*/ 3719866 w 4491697"/>
                <a:gd name="connsiteY0" fmla="*/ 0 h 4711700"/>
                <a:gd name="connsiteX1" fmla="*/ 4491697 w 4491697"/>
                <a:gd name="connsiteY1" fmla="*/ 0 h 4711700"/>
                <a:gd name="connsiteX2" fmla="*/ 771831 w 4491697"/>
                <a:gd name="connsiteY2" fmla="*/ 4711700 h 4711700"/>
                <a:gd name="connsiteX3" fmla="*/ 0 w 4491697"/>
                <a:gd name="connsiteY3" fmla="*/ 4711700 h 47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1697" h="4711700">
                  <a:moveTo>
                    <a:pt x="3719866" y="0"/>
                  </a:moveTo>
                  <a:lnTo>
                    <a:pt x="4491697" y="0"/>
                  </a:lnTo>
                  <a:lnTo>
                    <a:pt x="771831" y="4711700"/>
                  </a:lnTo>
                  <a:lnTo>
                    <a:pt x="0" y="471170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820303" y="0"/>
              <a:ext cx="4435417" cy="4724400"/>
            </a:xfrm>
            <a:custGeom>
              <a:avLst/>
              <a:gdLst>
                <a:gd name="connsiteX0" fmla="*/ 3719866 w 4460273"/>
                <a:gd name="connsiteY0" fmla="*/ 0 h 4711700"/>
                <a:gd name="connsiteX1" fmla="*/ 4409858 w 4460273"/>
                <a:gd name="connsiteY1" fmla="*/ 0 h 4711700"/>
                <a:gd name="connsiteX2" fmla="*/ 4460273 w 4460273"/>
                <a:gd name="connsiteY2" fmla="*/ 39802 h 4711700"/>
                <a:gd name="connsiteX3" fmla="*/ 771831 w 4460273"/>
                <a:gd name="connsiteY3" fmla="*/ 4711700 h 4711700"/>
                <a:gd name="connsiteX4" fmla="*/ 0 w 4460273"/>
                <a:gd name="connsiteY4" fmla="*/ 4711700 h 47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0273" h="4711700">
                  <a:moveTo>
                    <a:pt x="3719866" y="0"/>
                  </a:moveTo>
                  <a:lnTo>
                    <a:pt x="4409858" y="0"/>
                  </a:lnTo>
                  <a:lnTo>
                    <a:pt x="4460273" y="39802"/>
                  </a:lnTo>
                  <a:lnTo>
                    <a:pt x="771831" y="4711700"/>
                  </a:lnTo>
                  <a:lnTo>
                    <a:pt x="0" y="471170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3484959" y="2934531"/>
            <a:ext cx="5256320" cy="1172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3553982" y="3481139"/>
            <a:ext cx="5084748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ts val="1125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END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53982" y="2999928"/>
            <a:ext cx="5084748" cy="1028465"/>
          </a:xfrm>
          <a:prstGeom prst="rect">
            <a:avLst/>
          </a:prstGeom>
          <a:noFill/>
          <a:ln w="317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8" name="직사각형 27"/>
          <p:cNvSpPr/>
          <p:nvPr/>
        </p:nvSpPr>
        <p:spPr>
          <a:xfrm>
            <a:off x="0" y="1"/>
            <a:ext cx="12192000" cy="31432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7022"/>
            <a:ext cx="12132091" cy="2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3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/>
          <p:cNvSpPr txBox="1">
            <a:spLocks/>
          </p:cNvSpPr>
          <p:nvPr/>
        </p:nvSpPr>
        <p:spPr>
          <a:xfrm>
            <a:off x="343589" y="155928"/>
            <a:ext cx="2520380" cy="40011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회사소개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제목 2"/>
          <p:cNvSpPr txBox="1">
            <a:spLocks/>
          </p:cNvSpPr>
          <p:nvPr/>
        </p:nvSpPr>
        <p:spPr bwMode="auto">
          <a:xfrm>
            <a:off x="10598238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481746"/>
              </p:ext>
            </p:extLst>
          </p:nvPr>
        </p:nvGraphicFramePr>
        <p:xfrm>
          <a:off x="263525" y="1444796"/>
          <a:ext cx="11664950" cy="4542245"/>
        </p:xfrm>
        <a:graphic>
          <a:graphicData uri="http://schemas.openxmlformats.org/drawingml/2006/table">
            <a:tbl>
              <a:tblPr/>
              <a:tblGrid>
                <a:gridCol w="261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52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rgbClr val="44546A"/>
                      </a:fgClr>
                      <a:bgClr>
                        <a:srgbClr val="27303D"/>
                      </a:bgClr>
                    </a:patt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회사 비즈니스 이해 목적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rgbClr val="44546A"/>
                      </a:fgClr>
                      <a:bgClr>
                        <a:srgbClr val="27303D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858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업종관련 산업 소개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80975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임산부를 위한 </a:t>
                      </a:r>
                      <a:r>
                        <a:rPr lang="ko-KR" altLang="en-US" sz="12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예방 및 방지 화장품 제조 및 판매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66700" marR="0" lvl="0" indent="-180975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두드러지는 강자가 없는 시장으로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많은 기업들이 시장에 진입해 있음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66700" indent="-180975" algn="l" fontAlgn="ctr" latinLnBrk="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현재 계속적으로 성장하는 엔젤 산업의 한 분야로 국내시장 및 해외시장의 규모가 커지고 있음</a:t>
                      </a:r>
                      <a:endParaRPr lang="en-US" altLang="ko-KR" sz="12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84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제품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∙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상품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서비스 소개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7175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기존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B2B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브랜드인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‘</a:t>
                      </a:r>
                      <a:r>
                        <a:rPr lang="ko-KR" altLang="en-US" sz="12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에이스킨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’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B2C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용 브랜드인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‘</a:t>
                      </a:r>
                      <a:r>
                        <a:rPr lang="ko-KR" altLang="en-US" sz="12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이오버드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’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런칭함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85725" indent="0" algn="l" font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피부자극테스트완료 </a:t>
                      </a:r>
                      <a:endParaRPr lang="en-US" altLang="ko-KR" sz="12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85725" indent="0" algn="l" font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-  </a:t>
                      </a:r>
                      <a:r>
                        <a:rPr lang="ko-KR" altLang="en-US" sz="12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튼살개선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임상시험 완료 </a:t>
                      </a:r>
                      <a:endParaRPr lang="en-US" altLang="ko-KR" sz="12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85725" indent="0" algn="l" font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유해물질 확인시험 완료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57175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출시된 지 얼마 되지 않아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인지도 및 판매 매우 저조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9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Target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고객 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2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예방 목적의 초기 임산부 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66700" marR="0" lvl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2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튼살로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고민인 중기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말기 임산부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66700" marR="0" lvl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2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튼살로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고민인 사람들</a:t>
                      </a:r>
                      <a:endParaRPr lang="en-US" altLang="ko-KR" sz="1200" b="0" i="0" u="none" strike="noStrike" baseline="0" dirty="0">
                        <a:solidFill>
                          <a:srgbClr val="C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89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경쟁사 현황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6700" indent="-180975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글로벌 화장품  기업과 국내 대기업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인지도 있는 중견 기업 등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여개 사가 경쟁중인 시장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66700" marR="0" lvl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신규로 진입하는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벤쳐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기업도 많음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66700" marR="0" lvl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비오템은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최초이자 유일한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식약청의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기능성 인증 기업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89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기타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7175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월에 있을 베이비페어에서 본격적으로 프로모션 및 제품 판매 예정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983231"/>
              </p:ext>
            </p:extLst>
          </p:nvPr>
        </p:nvGraphicFramePr>
        <p:xfrm>
          <a:off x="263526" y="908720"/>
          <a:ext cx="11664948" cy="432000"/>
        </p:xfrm>
        <a:graphic>
          <a:graphicData uri="http://schemas.openxmlformats.org/drawingml/2006/table">
            <a:tbl>
              <a:tblPr/>
              <a:tblGrid>
                <a:gridCol w="1975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3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83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17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업체명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rgbClr val="44546A"/>
                      </a:fgClr>
                      <a:bgClr>
                        <a:srgbClr val="27303D"/>
                      </a:bgClr>
                    </a:patt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b="1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휴먼코스메틱</a:t>
                      </a:r>
                      <a:r>
                        <a:rPr lang="ko-KR" altLang="en-US" sz="14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㈜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업종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rgbClr val="44546A"/>
                      </a:fgClr>
                      <a:bgClr>
                        <a:srgbClr val="27303D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제조</a:t>
                      </a:r>
                      <a:r>
                        <a:rPr lang="en-US" altLang="ko-KR" sz="14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4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화장품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업력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rgbClr val="44546A"/>
                      </a:fgClr>
                      <a:bgClr>
                        <a:srgbClr val="27303D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28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/>
          <p:cNvSpPr txBox="1">
            <a:spLocks/>
          </p:cNvSpPr>
          <p:nvPr/>
        </p:nvSpPr>
        <p:spPr>
          <a:xfrm>
            <a:off x="343588" y="155928"/>
            <a:ext cx="5117874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비즈니스 이슈 및 빅데이터 분석 요건 정의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제목 2"/>
          <p:cNvSpPr txBox="1">
            <a:spLocks/>
          </p:cNvSpPr>
          <p:nvPr/>
        </p:nvSpPr>
        <p:spPr bwMode="auto">
          <a:xfrm>
            <a:off x="10598239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583808"/>
              </p:ext>
            </p:extLst>
          </p:nvPr>
        </p:nvGraphicFramePr>
        <p:xfrm>
          <a:off x="371474" y="932769"/>
          <a:ext cx="11287125" cy="53800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3973">
                  <a:extLst>
                    <a:ext uri="{9D8B030D-6E8A-4147-A177-3AD203B41FA5}">
                      <a16:colId xmlns:a16="http://schemas.microsoft.com/office/drawing/2014/main" val="2268788915"/>
                    </a:ext>
                  </a:extLst>
                </a:gridCol>
                <a:gridCol w="5295966">
                  <a:extLst>
                    <a:ext uri="{9D8B030D-6E8A-4147-A177-3AD203B41FA5}">
                      <a16:colId xmlns:a16="http://schemas.microsoft.com/office/drawing/2014/main" val="356868587"/>
                    </a:ext>
                  </a:extLst>
                </a:gridCol>
                <a:gridCol w="4307186">
                  <a:extLst>
                    <a:ext uri="{9D8B030D-6E8A-4147-A177-3AD203B41FA5}">
                      <a16:colId xmlns:a16="http://schemas.microsoft.com/office/drawing/2014/main" val="2407198534"/>
                    </a:ext>
                  </a:extLst>
                </a:gridCol>
              </a:tblGrid>
              <a:tr h="34069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비즈니스 이슈</a:t>
                      </a:r>
                    </a:p>
                  </a:txBody>
                  <a:tcPr marL="10545" marR="10545" marT="1054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44546A"/>
                      </a:fgClr>
                      <a:bgClr>
                        <a:srgbClr val="27303D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빅데이터 분석 요건</a:t>
                      </a:r>
                    </a:p>
                  </a:txBody>
                  <a:tcPr marL="10545" marR="10545" marT="1054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44546A"/>
                      </a:fgClr>
                      <a:bgClr>
                        <a:srgbClr val="27303D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err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수집키워드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10545" marR="10545" marT="1054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44546A"/>
                      </a:fgClr>
                      <a:bgClr>
                        <a:srgbClr val="27303D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776572951"/>
                  </a:ext>
                </a:extLst>
              </a:tr>
              <a:tr h="314931">
                <a:tc rowSpan="4">
                  <a:txBody>
                    <a:bodyPr/>
                    <a:lstStyle/>
                    <a:p>
                      <a:pPr marL="315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기능성 화장품 시장 규모</a:t>
                      </a:r>
                      <a:r>
                        <a:rPr lang="ko-KR" altLang="en-US" sz="10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확인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9234" marR="79234" marT="39617" marB="39617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기능성 화장품 시장 현황 파악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545" marR="10545" marT="1054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86373"/>
                  </a:ext>
                </a:extLst>
              </a:tr>
              <a:tr h="314931">
                <a:tc vMerge="1">
                  <a:txBody>
                    <a:bodyPr/>
                    <a:lstStyle/>
                    <a:p>
                      <a:pPr marL="144000" algn="l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기능성 화장품 시장의 인지도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언급 량</a:t>
                      </a:r>
                      <a:r>
                        <a:rPr lang="en-US" altLang="ko-KR" sz="100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000" u="none" strike="noStrike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시계열</a:t>
                      </a:r>
                      <a:r>
                        <a:rPr lang="ko-KR" altLang="en-US" sz="100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11945" marR="10545" marT="1054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기능성화장품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|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화장품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|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튼살크림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254" marR="8254" marT="8254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290797"/>
                  </a:ext>
                </a:extLst>
              </a:tr>
              <a:tr h="314931">
                <a:tc vMerge="1">
                  <a:txBody>
                    <a:bodyPr/>
                    <a:lstStyle/>
                    <a:p>
                      <a:pPr marL="144000" algn="l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임부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|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출산용품 시장의 인지도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언급 량</a:t>
                      </a:r>
                      <a:r>
                        <a:rPr lang="en-US" altLang="ko-KR" sz="100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000" u="none" strike="noStrike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시계열</a:t>
                      </a:r>
                      <a:r>
                        <a:rPr lang="ko-KR" altLang="en-US" sz="100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11945" marR="10545" marT="1054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임부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|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출산용품</a:t>
                      </a:r>
                    </a:p>
                  </a:txBody>
                  <a:tcPr marL="8254" marR="8254" marT="8254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57648"/>
                  </a:ext>
                </a:extLst>
              </a:tr>
              <a:tr h="314931">
                <a:tc vMerge="1">
                  <a:txBody>
                    <a:bodyPr/>
                    <a:lstStyle/>
                    <a:p>
                      <a:pPr marL="144000" algn="l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임부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|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출산용품 시장에서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기능성 화장품 시장이 차지하는 비중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언급 량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11945" marR="10545" marT="1054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377454"/>
                  </a:ext>
                </a:extLst>
              </a:tr>
              <a:tr h="314931">
                <a:tc rowSpan="5">
                  <a:txBody>
                    <a:bodyPr/>
                    <a:lstStyle/>
                    <a:p>
                      <a:pPr marL="315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화장품 주 고객층 분석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9234" marR="79234" marT="39617" marB="39617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제품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서비스 주요 구매결정 기준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목적 분석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545" marR="10545" marT="1054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05076"/>
                  </a:ext>
                </a:extLst>
              </a:tr>
              <a:tr h="314931">
                <a:tc vMerge="1">
                  <a:txBody>
                    <a:bodyPr/>
                    <a:lstStyle/>
                    <a:p>
                      <a:pPr marL="144000" algn="l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 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고객들이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화장품을 구매할 때 기대하는 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11945" marR="10545" marT="1054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튼살기능성화장품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|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튼살화장품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|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튼살크림</a:t>
                      </a:r>
                    </a:p>
                  </a:txBody>
                  <a:tcPr marL="8254" marR="8254" marT="8254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438020"/>
                  </a:ext>
                </a:extLst>
              </a:tr>
              <a:tr h="314931">
                <a:tc vMerge="1">
                  <a:txBody>
                    <a:bodyPr/>
                    <a:lstStyle/>
                    <a:p>
                      <a:pPr marL="144000" algn="l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5. </a:t>
                      </a:r>
                      <a:r>
                        <a:rPr lang="ko-KR" altLang="en-US" sz="10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고객들이 튼살 화장품을 구매할 때 영향을 미치는 요소</a:t>
                      </a:r>
                      <a:r>
                        <a:rPr lang="en-US" altLang="ko-KR" sz="10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 제외</a:t>
                      </a:r>
                      <a:r>
                        <a:rPr lang="en-US" altLang="ko-KR" sz="1000" u="none" strike="noStrike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11945" marR="10545" marT="1054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084793"/>
                  </a:ext>
                </a:extLst>
              </a:tr>
              <a:tr h="314931">
                <a:tc vMerge="1">
                  <a:txBody>
                    <a:bodyPr/>
                    <a:lstStyle/>
                    <a:p>
                      <a:pPr marL="144000" algn="l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6. 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 소비층의 특성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초기 임산부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중기 임산부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?/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출산 이전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출산 이후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_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임산부 본인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남편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가족 등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11945" marR="10545" marT="1054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20798"/>
                  </a:ext>
                </a:extLst>
              </a:tr>
              <a:tr h="314931">
                <a:tc vMerge="1">
                  <a:txBody>
                    <a:bodyPr/>
                    <a:lstStyle/>
                    <a:p>
                      <a:pPr marL="144000" algn="l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7. </a:t>
                      </a:r>
                      <a:r>
                        <a:rPr lang="ko-KR" altLang="en-US" sz="1000" u="none" strike="noStrike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00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화장품 제품 군 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시장의 주요 키워드 분석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11945" marR="10545" marT="1054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424441"/>
                  </a:ext>
                </a:extLst>
              </a:tr>
              <a:tr h="314931">
                <a:tc rowSpan="3">
                  <a:txBody>
                    <a:bodyPr/>
                    <a:lstStyle/>
                    <a:p>
                      <a:pPr marL="315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화장품 경쟁사 분석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9234" marR="79234" marT="39617" marB="39617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경쟁사 제품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시장에 대한 고객의 인식 분석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545" marR="10545" marT="1054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53702"/>
                  </a:ext>
                </a:extLst>
              </a:tr>
              <a:tr h="314931">
                <a:tc vMerge="1">
                  <a:txBody>
                    <a:bodyPr/>
                    <a:lstStyle/>
                    <a:p>
                      <a:pPr marL="144000" algn="l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8. </a:t>
                      </a:r>
                      <a:r>
                        <a:rPr lang="ko-KR" altLang="en-US" sz="1000" u="none" strike="noStrike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00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기능성화장품 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중 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(1)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몽디에스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(2)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아토팜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(3)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프라젠트라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에 대한 </a:t>
                      </a:r>
                      <a:r>
                        <a:rPr lang="ko-KR" altLang="en-US" sz="100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언급 량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인지도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및 키워드 분석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11945" marR="10545" marT="1054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몽디에스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화장품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아토팜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화장품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프라젠트라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화장품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254" marR="8254" marT="8254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32236"/>
                  </a:ext>
                </a:extLst>
              </a:tr>
              <a:tr h="314931">
                <a:tc vMerge="1">
                  <a:txBody>
                    <a:bodyPr/>
                    <a:lstStyle/>
                    <a:p>
                      <a:pPr marL="144000" algn="l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9. 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기능성 화장품 외 프리미엄 유기농브랜드인 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'</a:t>
                      </a:r>
                      <a:r>
                        <a:rPr lang="ko-KR" altLang="en-US" sz="1000" u="none" strike="noStrike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세타필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' </a:t>
                      </a:r>
                      <a:r>
                        <a:rPr lang="ko-KR" altLang="en-US" sz="100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언급 량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인지도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및 키워드 분석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11945" marR="10545" marT="1054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세타필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254" marR="8254" marT="8254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541208"/>
                  </a:ext>
                </a:extLst>
              </a:tr>
              <a:tr h="314931">
                <a:tc rowSpan="4">
                  <a:txBody>
                    <a:bodyPr/>
                    <a:lstStyle/>
                    <a:p>
                      <a:pPr marL="315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마케팅 채널 분석</a:t>
                      </a:r>
                    </a:p>
                  </a:txBody>
                  <a:tcPr marL="79234" marR="79234" marT="39617" marB="39617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고객 군 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분석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545" marR="10545" marT="1054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74535"/>
                  </a:ext>
                </a:extLst>
              </a:tr>
              <a:tr h="314931">
                <a:tc vMerge="1">
                  <a:txBody>
                    <a:bodyPr/>
                    <a:lstStyle/>
                    <a:p>
                      <a:pPr marL="144000" algn="l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10.</a:t>
                      </a:r>
                      <a:r>
                        <a:rPr lang="ko-KR" altLang="en-US" sz="100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임부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|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출산용품 구매자들의 </a:t>
                      </a:r>
                      <a:r>
                        <a:rPr lang="ko-KR" altLang="en-US" sz="100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구입 품목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00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화장품 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키워드 분석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11945" marR="10545" marT="1054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임부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|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출산용품</a:t>
                      </a:r>
                    </a:p>
                  </a:txBody>
                  <a:tcPr marL="8254" marR="8254" marT="8254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677968"/>
                  </a:ext>
                </a:extLst>
              </a:tr>
              <a:tr h="314931">
                <a:tc vMerge="1">
                  <a:txBody>
                    <a:bodyPr/>
                    <a:lstStyle/>
                    <a:p>
                      <a:pPr marL="144000" algn="l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11.</a:t>
                      </a:r>
                      <a:r>
                        <a:rPr lang="ko-KR" altLang="en-US" sz="1000" u="none" strike="noStrike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00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기능성화장품 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및 </a:t>
                      </a:r>
                      <a:r>
                        <a:rPr lang="ko-KR" altLang="en-US" sz="100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임부 용품 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 구매 채널 분석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11945" marR="10545" marT="1054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기능성화장품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|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화장품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|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튼살크림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254" marR="8254" marT="8254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796234"/>
                  </a:ext>
                </a:extLst>
              </a:tr>
              <a:tr h="314931">
                <a:tc vMerge="1">
                  <a:txBody>
                    <a:bodyPr/>
                    <a:lstStyle/>
                    <a:p>
                      <a:pPr marL="144000" algn="l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12.</a:t>
                      </a:r>
                      <a:r>
                        <a:rPr lang="ko-KR" altLang="en-US" sz="1000" u="none" strike="noStrike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튼살</a:t>
                      </a:r>
                      <a:r>
                        <a:rPr lang="ko-KR" altLang="en-US" sz="100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기능성화장품 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및 </a:t>
                      </a:r>
                      <a:r>
                        <a:rPr lang="ko-KR" altLang="en-US" sz="1000" u="none" strike="noStrike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임부 용품 언급 량 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높은 채널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정보 채널</a:t>
                      </a:r>
                      <a:r>
                        <a:rPr lang="en-US" altLang="ko-KR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0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11945" marR="10545" marT="1054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606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73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2"/>
          <p:cNvSpPr txBox="1">
            <a:spLocks/>
          </p:cNvSpPr>
          <p:nvPr/>
        </p:nvSpPr>
        <p:spPr>
          <a:xfrm>
            <a:off x="343589" y="155928"/>
            <a:ext cx="4885116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출처 및 분석 방안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CF6BB13-931E-413F-9670-C387DF4981F9}"/>
              </a:ext>
            </a:extLst>
          </p:cNvPr>
          <p:cNvGrpSpPr/>
          <p:nvPr/>
        </p:nvGrpSpPr>
        <p:grpSpPr>
          <a:xfrm>
            <a:off x="407987" y="1026365"/>
            <a:ext cx="5440363" cy="352800"/>
            <a:chOff x="396000" y="1562099"/>
            <a:chExt cx="4446000" cy="35052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CDDAB1-2CD3-4A2B-811B-3FBE1D3F87E4}"/>
                </a:ext>
              </a:extLst>
            </p:cNvPr>
            <p:cNvSpPr txBox="1"/>
            <p:nvPr/>
          </p:nvSpPr>
          <p:spPr>
            <a:xfrm>
              <a:off x="1156216" y="1562099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latinLnBrk="0" hangingPunct="0">
                <a:spcBef>
                  <a:spcPct val="35000"/>
                </a:spcBef>
                <a:buSzPct val="100000"/>
                <a:defRPr/>
              </a:pPr>
              <a:r>
                <a:rPr lang="ko-KR" altLang="en-US" sz="1400" b="1" kern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분석 데이터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15A9FEE-5B11-4385-B1BF-1658A9FD234A}"/>
                </a:ext>
              </a:extLst>
            </p:cNvPr>
            <p:cNvCxnSpPr/>
            <p:nvPr/>
          </p:nvCxnSpPr>
          <p:spPr bwMode="auto">
            <a:xfrm>
              <a:off x="396000" y="1912620"/>
              <a:ext cx="4446000" cy="0"/>
            </a:xfrm>
            <a:prstGeom prst="line">
              <a:avLst/>
            </a:prstGeom>
            <a:solidFill>
              <a:srgbClr val="DDDDDD"/>
            </a:solidFill>
            <a:ln w="19050" cap="rnd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A4037D-7F62-4FF5-B611-24859AC8E2E8}"/>
              </a:ext>
            </a:extLst>
          </p:cNvPr>
          <p:cNvGrpSpPr/>
          <p:nvPr/>
        </p:nvGrpSpPr>
        <p:grpSpPr>
          <a:xfrm>
            <a:off x="6105525" y="1026365"/>
            <a:ext cx="5646150" cy="352800"/>
            <a:chOff x="396000" y="1562099"/>
            <a:chExt cx="4446000" cy="3505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B89E6E-CDAD-480F-9E75-E4BAB2CC86C8}"/>
                </a:ext>
              </a:extLst>
            </p:cNvPr>
            <p:cNvSpPr txBox="1"/>
            <p:nvPr/>
          </p:nvSpPr>
          <p:spPr>
            <a:xfrm>
              <a:off x="1156216" y="1562099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latinLnBrk="0" hangingPunct="0">
                <a:spcBef>
                  <a:spcPct val="35000"/>
                </a:spcBef>
                <a:buSzPct val="100000"/>
                <a:defRPr/>
              </a:pPr>
              <a:r>
                <a:rPr lang="ko-KR" altLang="en-US" sz="1400" b="1" kern="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분석 방안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69B48B3-D37C-4DBD-811E-751D6B63467A}"/>
                </a:ext>
              </a:extLst>
            </p:cNvPr>
            <p:cNvCxnSpPr/>
            <p:nvPr/>
          </p:nvCxnSpPr>
          <p:spPr bwMode="auto">
            <a:xfrm>
              <a:off x="396000" y="1912620"/>
              <a:ext cx="4446000" cy="0"/>
            </a:xfrm>
            <a:prstGeom prst="line">
              <a:avLst/>
            </a:prstGeom>
            <a:solidFill>
              <a:srgbClr val="DDDDDD"/>
            </a:solidFill>
            <a:ln w="19050" cap="rnd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6" name="Rectangle 5">
            <a:extLst>
              <a:ext uri="{FF2B5EF4-FFF2-40B4-BE49-F238E27FC236}">
                <a16:creationId xmlns:a16="http://schemas.microsoft.com/office/drawing/2014/main" id="{44425BEA-E2E8-4782-BA20-677091992483}"/>
              </a:ext>
            </a:extLst>
          </p:cNvPr>
          <p:cNvSpPr/>
          <p:nvPr/>
        </p:nvSpPr>
        <p:spPr bwMode="auto">
          <a:xfrm>
            <a:off x="407987" y="1630271"/>
            <a:ext cx="5440363" cy="396044"/>
          </a:xfrm>
          <a:prstGeom prst="rect">
            <a:avLst/>
          </a:prstGeom>
          <a:pattFill prst="wdUpDiag">
            <a:fgClr>
              <a:srgbClr val="44546A"/>
            </a:fgClr>
            <a:bgClr>
              <a:srgbClr val="27303D"/>
            </a:bgClr>
          </a:patt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" rIns="91440" bIns="10800" numCol="1" rtlCol="0" anchor="ctr" anchorCtr="0" compatLnSpc="1">
            <a:prstTxWarp prst="textNoShape">
              <a:avLst/>
            </a:prstTxWarp>
          </a:bodyPr>
          <a:lstStyle/>
          <a:p>
            <a:pPr algn="ctr" latinLnBrk="0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ko-KR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수집대상 기간</a:t>
            </a: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9DBF1523-57F3-4942-A335-0AD80BBA37E0}"/>
              </a:ext>
            </a:extLst>
          </p:cNvPr>
          <p:cNvSpPr/>
          <p:nvPr/>
        </p:nvSpPr>
        <p:spPr bwMode="auto">
          <a:xfrm>
            <a:off x="407987" y="2620737"/>
            <a:ext cx="5440363" cy="396044"/>
          </a:xfrm>
          <a:prstGeom prst="rect">
            <a:avLst/>
          </a:prstGeom>
          <a:pattFill prst="wdUpDiag">
            <a:fgClr>
              <a:srgbClr val="44546A"/>
            </a:fgClr>
            <a:bgClr>
              <a:srgbClr val="27303D"/>
            </a:bgClr>
          </a:patt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" rIns="91440" bIns="10800" numCol="1" rtlCol="0" anchor="ctr" anchorCtr="0" compatLnSpc="1">
            <a:prstTxWarp prst="textNoShape">
              <a:avLst/>
            </a:prstTxWarp>
          </a:bodyPr>
          <a:lstStyle/>
          <a:p>
            <a:pPr algn="ctr" latinLnBrk="0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ko-KR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출처 및 건수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3EAED7-6941-4DA9-A0E5-3B4A52AA8D72}"/>
              </a:ext>
            </a:extLst>
          </p:cNvPr>
          <p:cNvSpPr txBox="1"/>
          <p:nvPr/>
        </p:nvSpPr>
        <p:spPr>
          <a:xfrm>
            <a:off x="407987" y="2194841"/>
            <a:ext cx="5440363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국내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2017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~ 2018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31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(12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개월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3EAED7-6941-4DA9-A0E5-3B4A52AA8D72}"/>
              </a:ext>
            </a:extLst>
          </p:cNvPr>
          <p:cNvSpPr txBox="1"/>
          <p:nvPr/>
        </p:nvSpPr>
        <p:spPr>
          <a:xfrm>
            <a:off x="406105" y="3133650"/>
            <a:ext cx="5335583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80975" indent="-180975" latinLnBrk="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</a:rPr>
              <a:t>수집 데이터의 소스 및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분석데이터</a:t>
            </a:r>
            <a:r>
              <a:rPr lang="ko-KR" altLang="en-US" sz="1200" dirty="0">
                <a:latin typeface="맑은 고딕" panose="020B0503020000020004" pitchFamily="50" charset="-127"/>
              </a:rPr>
              <a:t> 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9FF5D14-CDAE-4532-9D28-075D7871F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942405"/>
              </p:ext>
            </p:extLst>
          </p:nvPr>
        </p:nvGraphicFramePr>
        <p:xfrm>
          <a:off x="310275" y="3468103"/>
          <a:ext cx="5538076" cy="2760231"/>
        </p:xfrm>
        <a:graphic>
          <a:graphicData uri="http://schemas.openxmlformats.org/drawingml/2006/table">
            <a:tbl>
              <a:tblPr/>
              <a:tblGrid>
                <a:gridCol w="2769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9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083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rgbClr val="44546A"/>
                      </a:fgClr>
                      <a:bgClr>
                        <a:srgbClr val="27303D"/>
                      </a:bgClr>
                    </a:pattFill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문서건수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rgbClr val="44546A"/>
                      </a:fgClr>
                      <a:bgClr>
                        <a:srgbClr val="27303D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네이버 블로그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8,310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4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네이버 카페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16,755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네이버 쇼핑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4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다음카페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4734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8511"/>
                  </a:ext>
                </a:extLst>
              </a:tr>
              <a:tr h="3614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인스타그램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10,164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네이버 블로그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47,028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451"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87,062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6C76EB6-2639-4E07-BC93-7107B6514CDE}"/>
              </a:ext>
            </a:extLst>
          </p:cNvPr>
          <p:cNvSpPr txBox="1"/>
          <p:nvPr/>
        </p:nvSpPr>
        <p:spPr>
          <a:xfrm>
            <a:off x="6105524" y="1630271"/>
            <a:ext cx="5646151" cy="44112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ko-KR" altLang="en-US" sz="1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국내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데이터 및 분석 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arenR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출산 용품 시장 및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튼살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기능성 화장품 크림 분석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임부용품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출산용품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제품군별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언급량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튼살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기능성 화장품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제품군별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언급량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arenR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튼살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기능성 화장품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버즈량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언급 채널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연관어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arenR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튼살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기능성 화장품 시장 내 경쟁사 분석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몽디에스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아토팜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프라젠트라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세타필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arenR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arenR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튼살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기능성 화장품 속성 연관 키워드 분석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발림성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 대비 소비자 가격 기준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제목 2"/>
          <p:cNvSpPr txBox="1">
            <a:spLocks/>
          </p:cNvSpPr>
          <p:nvPr/>
        </p:nvSpPr>
        <p:spPr bwMode="auto">
          <a:xfrm>
            <a:off x="10598239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22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80711" y="148965"/>
            <a:ext cx="33874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ea typeface="나눔스퀘어" panose="020B0600000101010101"/>
              </a:rPr>
              <a:t>임부 </a:t>
            </a:r>
            <a:r>
              <a:rPr lang="en-US" altLang="ko-KR" sz="2000" b="1" dirty="0">
                <a:ea typeface="나눔스퀘어" panose="020B0600000101010101"/>
              </a:rPr>
              <a:t>| </a:t>
            </a:r>
            <a:r>
              <a:rPr lang="ko-KR" altLang="en-US" sz="2000" b="1" dirty="0">
                <a:ea typeface="나눔스퀘어" panose="020B0600000101010101"/>
              </a:rPr>
              <a:t>출산 용품 </a:t>
            </a:r>
            <a:r>
              <a:rPr lang="en-US" altLang="ko-KR" sz="2000" b="1" dirty="0">
                <a:ea typeface="나눔스퀘어" panose="020B0600000101010101"/>
              </a:rPr>
              <a:t>BUZZ TREND</a:t>
            </a:r>
            <a:endParaRPr lang="ko-KR" altLang="en-US" sz="2000" b="1" dirty="0">
              <a:ea typeface="나눔스퀘어" panose="020B060000010101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2661" y="1932184"/>
            <a:ext cx="4337466" cy="590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3654738553"/>
              </p:ext>
            </p:extLst>
          </p:nvPr>
        </p:nvGraphicFramePr>
        <p:xfrm>
          <a:off x="480189" y="2657111"/>
          <a:ext cx="5682410" cy="34759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1108169740"/>
              </p:ext>
            </p:extLst>
          </p:nvPr>
        </p:nvGraphicFramePr>
        <p:xfrm>
          <a:off x="6251167" y="2652225"/>
          <a:ext cx="5608956" cy="3480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20">
            <a:extLst>
              <a:ext uri="{FF2B5EF4-FFF2-40B4-BE49-F238E27FC236}">
                <a16:creationId xmlns:a16="http://schemas.microsoft.com/office/drawing/2014/main" id="{9DBF1523-57F3-4942-A335-0AD80BBA37E0}"/>
              </a:ext>
            </a:extLst>
          </p:cNvPr>
          <p:cNvSpPr/>
          <p:nvPr/>
        </p:nvSpPr>
        <p:spPr bwMode="auto">
          <a:xfrm>
            <a:off x="1974444" y="2066291"/>
            <a:ext cx="2184399" cy="321934"/>
          </a:xfrm>
          <a:prstGeom prst="rect">
            <a:avLst/>
          </a:prstGeom>
          <a:pattFill prst="wdUpDiag">
            <a:fgClr>
              <a:srgbClr val="44546A"/>
            </a:fgClr>
            <a:bgClr>
              <a:srgbClr val="27303D"/>
            </a:bgClr>
          </a:patt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" rIns="91440" bIns="10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아이템 별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BUZZ TREND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9DBF1523-57F3-4942-A335-0AD80BBA37E0}"/>
              </a:ext>
            </a:extLst>
          </p:cNvPr>
          <p:cNvSpPr/>
          <p:nvPr/>
        </p:nvSpPr>
        <p:spPr bwMode="auto">
          <a:xfrm>
            <a:off x="7963445" y="2066291"/>
            <a:ext cx="2184399" cy="321934"/>
          </a:xfrm>
          <a:prstGeom prst="rect">
            <a:avLst/>
          </a:prstGeom>
          <a:pattFill prst="wdUpDiag">
            <a:fgClr>
              <a:srgbClr val="44546A"/>
            </a:fgClr>
            <a:bgClr>
              <a:srgbClr val="27303D"/>
            </a:bgClr>
          </a:patt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" rIns="91440" bIns="10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BUZZ TREND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0189" y="5991921"/>
            <a:ext cx="5457825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블로그 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카페 본문 수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기간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2017.08.01-2018.07.31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251167" y="5991921"/>
            <a:ext cx="5457825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블로그 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카페 본문 수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기간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2017.08.01-2018.07.31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746245"/>
            <a:ext cx="12192000" cy="751385"/>
          </a:xfrm>
          <a:prstGeom prst="rect">
            <a:avLst/>
          </a:prstGeom>
          <a:gradFill flip="none" rotWithShape="1">
            <a:gsLst>
              <a:gs pos="0">
                <a:srgbClr val="44546A">
                  <a:shade val="30000"/>
                  <a:satMod val="115000"/>
                </a:srgbClr>
              </a:gs>
              <a:gs pos="50000">
                <a:srgbClr val="44546A">
                  <a:shade val="67500"/>
                  <a:satMod val="115000"/>
                </a:srgbClr>
              </a:gs>
              <a:gs pos="100000">
                <a:srgbClr val="44546A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-590550" y="842662"/>
            <a:ext cx="11976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0125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임부 출산 용품과 관련하여 살펴보면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튼살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화장품은 다른 출산관련용품들에 비해 네이버 카페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다음 카페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보다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네이버 블로그의  </a:t>
            </a: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버즈량이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많은 편임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8"/>
          <a:stretch/>
        </p:blipFill>
        <p:spPr>
          <a:xfrm>
            <a:off x="11391900" y="745661"/>
            <a:ext cx="563595" cy="39413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1" b="13777"/>
          <a:stretch/>
        </p:blipFill>
        <p:spPr>
          <a:xfrm>
            <a:off x="11787804" y="1047750"/>
            <a:ext cx="410545" cy="441325"/>
          </a:xfrm>
          <a:prstGeom prst="rect">
            <a:avLst/>
          </a:prstGeom>
        </p:spPr>
      </p:pic>
      <p:sp>
        <p:nvSpPr>
          <p:cNvPr id="20" name="제목 2"/>
          <p:cNvSpPr txBox="1">
            <a:spLocks/>
          </p:cNvSpPr>
          <p:nvPr/>
        </p:nvSpPr>
        <p:spPr bwMode="auto">
          <a:xfrm>
            <a:off x="10598239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02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343589" y="155928"/>
            <a:ext cx="4885116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튼살</a:t>
            </a: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BUZZ TREND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ABA6E65E-008A-416F-89AA-AD465A5019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5" y="2362604"/>
            <a:ext cx="5614600" cy="34877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4D3A3149-6D0B-45A2-9C98-02F3EB6D8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75" y="2362604"/>
            <a:ext cx="5633358" cy="34877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1" name="직사각형 10"/>
          <p:cNvSpPr/>
          <p:nvPr/>
        </p:nvSpPr>
        <p:spPr>
          <a:xfrm>
            <a:off x="552450" y="5892167"/>
            <a:ext cx="5457825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블로그 본문 수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댓글 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기간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2017.08.01-2018.07.31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65669" y="5892167"/>
            <a:ext cx="5457825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블로그 본문 수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댓글 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기간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2017.08.01-2018.07.31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9DBF1523-57F3-4942-A335-0AD80BBA37E0}"/>
              </a:ext>
            </a:extLst>
          </p:cNvPr>
          <p:cNvSpPr/>
          <p:nvPr/>
        </p:nvSpPr>
        <p:spPr bwMode="auto">
          <a:xfrm>
            <a:off x="1944484" y="1901827"/>
            <a:ext cx="2673756" cy="321934"/>
          </a:xfrm>
          <a:prstGeom prst="rect">
            <a:avLst/>
          </a:prstGeom>
          <a:pattFill prst="wdUpDiag">
            <a:fgClr>
              <a:srgbClr val="44546A"/>
            </a:fgClr>
            <a:bgClr>
              <a:srgbClr val="27303D"/>
            </a:bgClr>
          </a:patt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" rIns="91440" bIns="10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/>
              </a:rPr>
              <a:t>튼살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/>
              </a:rPr>
              <a:t> 원인 관련 최다 빈출 단어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sp>
        <p:nvSpPr>
          <p:cNvPr id="15" name="Rectangle 20">
            <a:extLst>
              <a:ext uri="{FF2B5EF4-FFF2-40B4-BE49-F238E27FC236}">
                <a16:creationId xmlns:a16="http://schemas.microsoft.com/office/drawing/2014/main" id="{9DBF1523-57F3-4942-A335-0AD80BBA37E0}"/>
              </a:ext>
            </a:extLst>
          </p:cNvPr>
          <p:cNvSpPr/>
          <p:nvPr/>
        </p:nvSpPr>
        <p:spPr bwMode="auto">
          <a:xfrm>
            <a:off x="7557703" y="1901827"/>
            <a:ext cx="2673756" cy="321934"/>
          </a:xfrm>
          <a:prstGeom prst="rect">
            <a:avLst/>
          </a:prstGeom>
          <a:pattFill prst="wdUpDiag">
            <a:fgClr>
              <a:srgbClr val="44546A"/>
            </a:fgClr>
            <a:bgClr>
              <a:srgbClr val="27303D"/>
            </a:bgClr>
          </a:patt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" rIns="91440" bIns="10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/>
              </a:rPr>
              <a:t>튼살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/>
              </a:rPr>
              <a:t> 치료 관련 최다 빈출 단어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746245"/>
            <a:ext cx="12192000" cy="751385"/>
          </a:xfrm>
          <a:prstGeom prst="rect">
            <a:avLst/>
          </a:prstGeom>
          <a:gradFill flip="none" rotWithShape="1">
            <a:gsLst>
              <a:gs pos="0">
                <a:srgbClr val="44546A">
                  <a:shade val="30000"/>
                  <a:satMod val="115000"/>
                </a:srgbClr>
              </a:gs>
              <a:gs pos="50000">
                <a:srgbClr val="44546A">
                  <a:shade val="67500"/>
                  <a:satMod val="115000"/>
                </a:srgbClr>
              </a:gs>
              <a:gs pos="100000">
                <a:srgbClr val="44546A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-590550" y="798058"/>
            <a:ext cx="11976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0125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튼살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원인’ 분석 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임신에 관련된 단어들이 많이 언급됨</a:t>
            </a:r>
          </a:p>
          <a:p>
            <a:pPr marL="1000125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튼살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치료’ 분석 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튼살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화장품의 제품 라인 중 크림이 빈출 단어로 언급됨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8"/>
          <a:stretch/>
        </p:blipFill>
        <p:spPr>
          <a:xfrm>
            <a:off x="11391900" y="745661"/>
            <a:ext cx="563595" cy="39413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1" b="13777"/>
          <a:stretch/>
        </p:blipFill>
        <p:spPr>
          <a:xfrm>
            <a:off x="11787804" y="1047750"/>
            <a:ext cx="410545" cy="441325"/>
          </a:xfrm>
          <a:prstGeom prst="rect">
            <a:avLst/>
          </a:prstGeom>
        </p:spPr>
      </p:pic>
      <p:sp>
        <p:nvSpPr>
          <p:cNvPr id="20" name="제목 2"/>
          <p:cNvSpPr txBox="1">
            <a:spLocks/>
          </p:cNvSpPr>
          <p:nvPr/>
        </p:nvSpPr>
        <p:spPr bwMode="auto">
          <a:xfrm>
            <a:off x="10598239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216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343589" y="155928"/>
            <a:ext cx="4885116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튼살크림</a:t>
            </a: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연관어</a:t>
            </a: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" t="2924" r="4540" b="3275"/>
          <a:stretch/>
        </p:blipFill>
        <p:spPr>
          <a:xfrm>
            <a:off x="2302003" y="1634491"/>
            <a:ext cx="7093457" cy="45491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8" name="직사각형 7"/>
          <p:cNvSpPr/>
          <p:nvPr/>
        </p:nvSpPr>
        <p:spPr>
          <a:xfrm>
            <a:off x="0" y="746245"/>
            <a:ext cx="12192000" cy="751385"/>
          </a:xfrm>
          <a:prstGeom prst="rect">
            <a:avLst/>
          </a:prstGeom>
          <a:gradFill flip="none" rotWithShape="1">
            <a:gsLst>
              <a:gs pos="0">
                <a:srgbClr val="44546A">
                  <a:shade val="30000"/>
                  <a:satMod val="115000"/>
                </a:srgbClr>
              </a:gs>
              <a:gs pos="50000">
                <a:srgbClr val="44546A">
                  <a:shade val="67500"/>
                  <a:satMod val="115000"/>
                </a:srgbClr>
              </a:gs>
              <a:gs pos="100000">
                <a:srgbClr val="44546A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-590550" y="809209"/>
            <a:ext cx="1227702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0125" indent="-285750" latinLnBrk="0">
              <a:buFont typeface="Wingdings" panose="05000000000000000000" pitchFamily="2" charset="2"/>
              <a:buChar char="l"/>
            </a:pP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1700" dirty="0" err="1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튼살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크림’ 분석결과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임산부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7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4,434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,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아기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7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3,015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비중이 가장 높았으며 다음으로 피부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7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2,194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바디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7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2,106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마사지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7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1,848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효과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7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1,815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ko-KR" altLang="en-US" sz="17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탄력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7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1,779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재생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7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1,772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세트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7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1,767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</a:t>
            </a:r>
            <a:r>
              <a:rPr lang="en-US" altLang="ko-KR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7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등의 속성이 높게 나타남</a:t>
            </a:r>
          </a:p>
          <a:p>
            <a:pPr marL="1000125" indent="-285750" latinLnBrk="0">
              <a:buFont typeface="Wingdings" panose="05000000000000000000" pitchFamily="2" charset="2"/>
              <a:buChar char="l"/>
            </a:pPr>
            <a:endParaRPr lang="ko-KR" altLang="en-US" sz="1700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8"/>
          <a:stretch/>
        </p:blipFill>
        <p:spPr>
          <a:xfrm>
            <a:off x="11391900" y="745661"/>
            <a:ext cx="563595" cy="3941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1" b="13777"/>
          <a:stretch/>
        </p:blipFill>
        <p:spPr>
          <a:xfrm>
            <a:off x="11787804" y="1047750"/>
            <a:ext cx="410545" cy="441325"/>
          </a:xfrm>
          <a:prstGeom prst="rect">
            <a:avLst/>
          </a:prstGeom>
        </p:spPr>
      </p:pic>
      <p:sp>
        <p:nvSpPr>
          <p:cNvPr id="12" name="제목 2"/>
          <p:cNvSpPr txBox="1">
            <a:spLocks/>
          </p:cNvSpPr>
          <p:nvPr/>
        </p:nvSpPr>
        <p:spPr bwMode="auto">
          <a:xfrm>
            <a:off x="10598239" y="272076"/>
            <a:ext cx="12618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>
              <a:buNone/>
            </a:pPr>
            <a:r>
              <a:rPr lang="ko-KR" altLang="en-US" sz="1200" u="sng" kern="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휴먼코스메틱</a:t>
            </a:r>
            <a:r>
              <a:rPr lang="ko-KR" altLang="en-US" sz="1200" u="sng" kern="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㈜</a:t>
            </a:r>
            <a:endParaRPr lang="ko-KR" altLang="en-US" sz="1200" u="sng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515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3421</TotalTime>
  <Words>1994</Words>
  <Application>Microsoft Office PowerPoint</Application>
  <PresentationFormat>와이드스크린</PresentationFormat>
  <Paragraphs>293</Paragraphs>
  <Slides>32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4" baseType="lpstr">
      <vt:lpstr>맑은 고딕</vt:lpstr>
      <vt:lpstr>Arial</vt:lpstr>
      <vt:lpstr>나눔스퀘어 ExtraBold</vt:lpstr>
      <vt:lpstr>굴림</vt:lpstr>
      <vt:lpstr>나눔스퀘어</vt:lpstr>
      <vt:lpstr>HY헤드라인M</vt:lpstr>
      <vt:lpstr>Calibri Light</vt:lpstr>
      <vt:lpstr>나눔스퀘어 Bold</vt:lpstr>
      <vt:lpstr>Wingdings</vt:lpstr>
      <vt:lpstr>Calibri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최 혜선</cp:lastModifiedBy>
  <cp:revision>1123</cp:revision>
  <cp:lastPrinted>2018-10-24T06:41:17Z</cp:lastPrinted>
  <dcterms:created xsi:type="dcterms:W3CDTF">2018-07-10T05:23:26Z</dcterms:created>
  <dcterms:modified xsi:type="dcterms:W3CDTF">2018-12-17T04:11:09Z</dcterms:modified>
</cp:coreProperties>
</file>